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notesMasterIdLst>
    <p:notesMasterId r:id="rId27"/>
  </p:notesMasterIdLst>
  <p:sldSz cx="16256000" cy="9144000"/>
  <p:notesSz cx="9144000" cy="16256000"/>
  <p:embeddedFontLst>
    <p:embeddedFont>
      <p:font typeface="MiSans" charset="-122" pitchFamily="34"/>
      <p:regular r:id="rId32"/>
    </p:embeddedFont>
    <p:embeddedFont>
      <p:font typeface="得意黑" charset="-122" pitchFamily="34"/>
      <p:regular r:id="rId3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32" Type="http://schemas.openxmlformats.org/officeDocument/2006/relationships/font" Target="fonts/font1.fntdata"/><Relationship Id="rId33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.stockcake.com/c0362f507a3a19b84eea3cc89fd01ea8bba5a41d.jpg">    </p:cNvPr>
          <p:cNvPicPr>
            <a:picLocks noChangeAspect="1"/>
          </p:cNvPicPr>
          <p:nvPr/>
        </p:nvPicPr>
        <p:blipFill>
          <a:blip r:embed="rId1">
            <a:alphaModFix amt="50000"/>
          </a:blip>
          <a:srcRect l="183" r="183" t="0" b="0"/>
          <a:stretch/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5000"/>
                </a:srgbClr>
              </a:gs>
              <a:gs pos="50000">
                <a:srgbClr val="1A1D21">
                  <a:alpha val="85000"/>
                </a:srgbClr>
              </a:gs>
              <a:gs pos="100000">
                <a:srgbClr val="3C8082">
                  <a:alpha val="6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20700" y="1047750"/>
            <a:ext cx="4800600" cy="685800"/>
          </a:xfrm>
          <a:custGeom>
            <a:avLst/>
            <a:gdLst/>
            <a:ahLst/>
            <a:cxnLst/>
            <a:rect l="l" t="t" r="r" b="b"/>
            <a:pathLst>
              <a:path w="4800600" h="685800">
                <a:moveTo>
                  <a:pt x="50797" y="0"/>
                </a:moveTo>
                <a:lnTo>
                  <a:pt x="4749803" y="0"/>
                </a:lnTo>
                <a:cubicBezTo>
                  <a:pt x="4777857" y="0"/>
                  <a:pt x="4800600" y="22743"/>
                  <a:pt x="4800600" y="50797"/>
                </a:cubicBezTo>
                <a:lnTo>
                  <a:pt x="4800600" y="635003"/>
                </a:lnTo>
                <a:cubicBezTo>
                  <a:pt x="4800600" y="663057"/>
                  <a:pt x="4777857" y="685800"/>
                  <a:pt x="4749803" y="685800"/>
                </a:cubicBezTo>
                <a:lnTo>
                  <a:pt x="50797" y="685800"/>
                </a:lnTo>
                <a:cubicBezTo>
                  <a:pt x="22743" y="685800"/>
                  <a:pt x="0" y="663057"/>
                  <a:pt x="0" y="635003"/>
                </a:cubicBezTo>
                <a:lnTo>
                  <a:pt x="0" y="50797"/>
                </a:lnTo>
                <a:cubicBezTo>
                  <a:pt x="0" y="22761"/>
                  <a:pt x="22761" y="0"/>
                  <a:pt x="50797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 w="25400">
            <a:solidFill>
              <a:srgbClr val="98C9A3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39800" y="1219200"/>
            <a:ext cx="4094063" cy="336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spc="600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BUSINESS PLAN 2025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08000" y="2559050"/>
            <a:ext cx="158496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9600" b="1" spc="-240" kern="0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DeviceTunnelHub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08000" y="4387850"/>
            <a:ext cx="1625600" cy="76200"/>
          </a:xfrm>
          <a:custGeom>
            <a:avLst/>
            <a:gdLst/>
            <a:ahLst/>
            <a:cxnLst/>
            <a:rect l="l" t="t" r="r" b="b"/>
            <a:pathLst>
              <a:path w="1625600" h="76200">
                <a:moveTo>
                  <a:pt x="0" y="0"/>
                </a:moveTo>
                <a:lnTo>
                  <a:pt x="1625600" y="0"/>
                </a:lnTo>
                <a:lnTo>
                  <a:pt x="16256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8" name="Text 5"/>
          <p:cNvSpPr/>
          <p:nvPr/>
        </p:nvSpPr>
        <p:spPr>
          <a:xfrm>
            <a:off x="508000" y="4870450"/>
            <a:ext cx="15468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全栈设备管理与隧道服务平台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508000" y="5746750"/>
            <a:ext cx="99060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连接万物 · 智能驱动 · 安全可控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3C808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Any Device, Anywhere, Automatically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533400" y="7061200"/>
            <a:ext cx="4851400" cy="1371600"/>
          </a:xfrm>
          <a:custGeom>
            <a:avLst/>
            <a:gdLst/>
            <a:ahLst/>
            <a:cxnLst/>
            <a:rect l="l" t="t" r="r" b="b"/>
            <a:pathLst>
              <a:path w="4851400" h="1371600">
                <a:moveTo>
                  <a:pt x="0" y="0"/>
                </a:moveTo>
                <a:lnTo>
                  <a:pt x="4851400" y="0"/>
                </a:lnTo>
                <a:lnTo>
                  <a:pt x="48514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3C8082">
              <a:alpha val="10196"/>
            </a:srgbClr>
          </a:solidFill>
          <a:ln/>
        </p:spPr>
      </p:sp>
      <p:sp>
        <p:nvSpPr>
          <p:cNvPr id="11" name="Shape 8"/>
          <p:cNvSpPr/>
          <p:nvPr/>
        </p:nvSpPr>
        <p:spPr>
          <a:xfrm>
            <a:off x="533400" y="7061200"/>
            <a:ext cx="50800" cy="1371600"/>
          </a:xfrm>
          <a:custGeom>
            <a:avLst/>
            <a:gdLst/>
            <a:ahLst/>
            <a:cxnLst/>
            <a:rect l="l" t="t" r="r" b="b"/>
            <a:pathLst>
              <a:path w="50800" h="1371600">
                <a:moveTo>
                  <a:pt x="0" y="0"/>
                </a:moveTo>
                <a:lnTo>
                  <a:pt x="50800" y="0"/>
                </a:lnTo>
                <a:lnTo>
                  <a:pt x="508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12" name="Text 9"/>
          <p:cNvSpPr/>
          <p:nvPr/>
        </p:nvSpPr>
        <p:spPr>
          <a:xfrm>
            <a:off x="863600" y="7315200"/>
            <a:ext cx="4419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spc="80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市场规模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863600" y="7721600"/>
            <a:ext cx="4508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$159亿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5715000" y="7061200"/>
            <a:ext cx="4851400" cy="1371600"/>
          </a:xfrm>
          <a:custGeom>
            <a:avLst/>
            <a:gdLst/>
            <a:ahLst/>
            <a:cxnLst/>
            <a:rect l="l" t="t" r="r" b="b"/>
            <a:pathLst>
              <a:path w="4851400" h="1371600">
                <a:moveTo>
                  <a:pt x="0" y="0"/>
                </a:moveTo>
                <a:lnTo>
                  <a:pt x="4851400" y="0"/>
                </a:lnTo>
                <a:lnTo>
                  <a:pt x="48514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3C8082">
              <a:alpha val="10196"/>
            </a:srgbClr>
          </a:solidFill>
          <a:ln/>
        </p:spPr>
      </p:sp>
      <p:sp>
        <p:nvSpPr>
          <p:cNvPr id="15" name="Shape 12"/>
          <p:cNvSpPr/>
          <p:nvPr/>
        </p:nvSpPr>
        <p:spPr>
          <a:xfrm>
            <a:off x="5715000" y="7061200"/>
            <a:ext cx="50800" cy="1371600"/>
          </a:xfrm>
          <a:custGeom>
            <a:avLst/>
            <a:gdLst/>
            <a:ahLst/>
            <a:cxnLst/>
            <a:rect l="l" t="t" r="r" b="b"/>
            <a:pathLst>
              <a:path w="50800" h="1371600">
                <a:moveTo>
                  <a:pt x="0" y="0"/>
                </a:moveTo>
                <a:lnTo>
                  <a:pt x="50800" y="0"/>
                </a:lnTo>
                <a:lnTo>
                  <a:pt x="508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16" name="Text 13"/>
          <p:cNvSpPr/>
          <p:nvPr/>
        </p:nvSpPr>
        <p:spPr>
          <a:xfrm>
            <a:off x="6045200" y="7315200"/>
            <a:ext cx="4419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spc="80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年复合增长率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045200" y="7721600"/>
            <a:ext cx="4508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26%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10896600" y="7061200"/>
            <a:ext cx="4851400" cy="1371600"/>
          </a:xfrm>
          <a:custGeom>
            <a:avLst/>
            <a:gdLst/>
            <a:ahLst/>
            <a:cxnLst/>
            <a:rect l="l" t="t" r="r" b="b"/>
            <a:pathLst>
              <a:path w="4851400" h="1371600">
                <a:moveTo>
                  <a:pt x="0" y="0"/>
                </a:moveTo>
                <a:lnTo>
                  <a:pt x="4851400" y="0"/>
                </a:lnTo>
                <a:lnTo>
                  <a:pt x="48514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3C8082">
              <a:alpha val="10196"/>
            </a:srgbClr>
          </a:solidFill>
          <a:ln/>
        </p:spPr>
      </p:sp>
      <p:sp>
        <p:nvSpPr>
          <p:cNvPr id="19" name="Shape 16"/>
          <p:cNvSpPr/>
          <p:nvPr/>
        </p:nvSpPr>
        <p:spPr>
          <a:xfrm>
            <a:off x="10896600" y="7061200"/>
            <a:ext cx="50800" cy="1371600"/>
          </a:xfrm>
          <a:custGeom>
            <a:avLst/>
            <a:gdLst/>
            <a:ahLst/>
            <a:cxnLst/>
            <a:rect l="l" t="t" r="r" b="b"/>
            <a:pathLst>
              <a:path w="50800" h="1371600">
                <a:moveTo>
                  <a:pt x="0" y="0"/>
                </a:moveTo>
                <a:lnTo>
                  <a:pt x="50800" y="0"/>
                </a:lnTo>
                <a:lnTo>
                  <a:pt x="508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20" name="Text 17"/>
          <p:cNvSpPr/>
          <p:nvPr/>
        </p:nvSpPr>
        <p:spPr>
          <a:xfrm>
            <a:off x="11226800" y="7315200"/>
            <a:ext cx="4419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spc="80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目标市场份额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1226800" y="7721600"/>
            <a:ext cx="4508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2%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609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0798" y="0"/>
                </a:moveTo>
                <a:lnTo>
                  <a:pt x="558802" y="0"/>
                </a:lnTo>
                <a:cubicBezTo>
                  <a:pt x="586857" y="0"/>
                  <a:pt x="609600" y="22743"/>
                  <a:pt x="609600" y="50798"/>
                </a:cubicBezTo>
                <a:lnTo>
                  <a:pt x="609600" y="558802"/>
                </a:lnTo>
                <a:cubicBezTo>
                  <a:pt x="609600" y="586857"/>
                  <a:pt x="586857" y="609600"/>
                  <a:pt x="558802" y="609600"/>
                </a:cubicBezTo>
                <a:lnTo>
                  <a:pt x="50798" y="609600"/>
                </a:lnTo>
                <a:cubicBezTo>
                  <a:pt x="22743" y="609600"/>
                  <a:pt x="0" y="586857"/>
                  <a:pt x="0" y="5588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" name="Shape 1"/>
          <p:cNvSpPr/>
          <p:nvPr/>
        </p:nvSpPr>
        <p:spPr>
          <a:xfrm>
            <a:off x="685800" y="7874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83344" y="27781"/>
                </a:moveTo>
                <a:lnTo>
                  <a:pt x="83344" y="47625"/>
                </a:lnTo>
                <a:lnTo>
                  <a:pt x="44599" y="47625"/>
                </a:lnTo>
                <a:cubicBezTo>
                  <a:pt x="37505" y="47625"/>
                  <a:pt x="31750" y="53380"/>
                  <a:pt x="31750" y="60474"/>
                </a:cubicBezTo>
                <a:cubicBezTo>
                  <a:pt x="31750" y="62458"/>
                  <a:pt x="32196" y="64443"/>
                  <a:pt x="33089" y="66229"/>
                </a:cubicBezTo>
                <a:lnTo>
                  <a:pt x="49659" y="99368"/>
                </a:lnTo>
                <a:cubicBezTo>
                  <a:pt x="44004" y="100261"/>
                  <a:pt x="39638" y="105172"/>
                  <a:pt x="39638" y="111125"/>
                </a:cubicBezTo>
                <a:cubicBezTo>
                  <a:pt x="39638" y="117723"/>
                  <a:pt x="44946" y="123031"/>
                  <a:pt x="51544" y="123031"/>
                </a:cubicBezTo>
                <a:lnTo>
                  <a:pt x="54322" y="123031"/>
                </a:lnTo>
                <a:lnTo>
                  <a:pt x="47575" y="190500"/>
                </a:lnTo>
                <a:lnTo>
                  <a:pt x="19695" y="225375"/>
                </a:lnTo>
                <a:cubicBezTo>
                  <a:pt x="17214" y="228501"/>
                  <a:pt x="15825" y="232370"/>
                  <a:pt x="15825" y="236389"/>
                </a:cubicBezTo>
                <a:cubicBezTo>
                  <a:pt x="15825" y="246112"/>
                  <a:pt x="23713" y="254000"/>
                  <a:pt x="33437" y="254000"/>
                </a:cubicBezTo>
                <a:lnTo>
                  <a:pt x="156914" y="254000"/>
                </a:lnTo>
                <a:cubicBezTo>
                  <a:pt x="166638" y="254000"/>
                  <a:pt x="174526" y="246112"/>
                  <a:pt x="174526" y="236389"/>
                </a:cubicBezTo>
                <a:cubicBezTo>
                  <a:pt x="174526" y="232370"/>
                  <a:pt x="173186" y="228501"/>
                  <a:pt x="170656" y="225375"/>
                </a:cubicBezTo>
                <a:lnTo>
                  <a:pt x="142875" y="190500"/>
                </a:lnTo>
                <a:lnTo>
                  <a:pt x="136128" y="123031"/>
                </a:lnTo>
                <a:lnTo>
                  <a:pt x="138906" y="123031"/>
                </a:lnTo>
                <a:cubicBezTo>
                  <a:pt x="145504" y="123031"/>
                  <a:pt x="150813" y="117723"/>
                  <a:pt x="150813" y="111125"/>
                </a:cubicBezTo>
                <a:cubicBezTo>
                  <a:pt x="150813" y="105221"/>
                  <a:pt x="146496" y="100261"/>
                  <a:pt x="140791" y="99368"/>
                </a:cubicBezTo>
                <a:lnTo>
                  <a:pt x="157361" y="66229"/>
                </a:lnTo>
                <a:cubicBezTo>
                  <a:pt x="158254" y="64443"/>
                  <a:pt x="158700" y="62458"/>
                  <a:pt x="158700" y="60474"/>
                </a:cubicBezTo>
                <a:cubicBezTo>
                  <a:pt x="158700" y="53380"/>
                  <a:pt x="152946" y="47625"/>
                  <a:pt x="145852" y="47625"/>
                </a:cubicBezTo>
                <a:lnTo>
                  <a:pt x="107107" y="47625"/>
                </a:lnTo>
                <a:lnTo>
                  <a:pt x="107107" y="27781"/>
                </a:lnTo>
                <a:lnTo>
                  <a:pt x="115044" y="27781"/>
                </a:lnTo>
                <a:cubicBezTo>
                  <a:pt x="121642" y="27781"/>
                  <a:pt x="126950" y="22473"/>
                  <a:pt x="126950" y="15875"/>
                </a:cubicBezTo>
                <a:cubicBezTo>
                  <a:pt x="126950" y="9277"/>
                  <a:pt x="121692" y="3969"/>
                  <a:pt x="115094" y="3969"/>
                </a:cubicBezTo>
                <a:lnTo>
                  <a:pt x="107156" y="3969"/>
                </a:lnTo>
                <a:lnTo>
                  <a:pt x="107156" y="-3969"/>
                </a:lnTo>
                <a:cubicBezTo>
                  <a:pt x="107156" y="-10567"/>
                  <a:pt x="101848" y="-15875"/>
                  <a:pt x="95250" y="-15875"/>
                </a:cubicBezTo>
                <a:cubicBezTo>
                  <a:pt x="88652" y="-15875"/>
                  <a:pt x="83344" y="-10567"/>
                  <a:pt x="83344" y="-3969"/>
                </a:cubicBezTo>
                <a:lnTo>
                  <a:pt x="83344" y="3969"/>
                </a:lnTo>
                <a:lnTo>
                  <a:pt x="75406" y="3969"/>
                </a:lnTo>
                <a:cubicBezTo>
                  <a:pt x="68808" y="3969"/>
                  <a:pt x="63500" y="9277"/>
                  <a:pt x="63500" y="15875"/>
                </a:cubicBezTo>
                <a:cubicBezTo>
                  <a:pt x="63500" y="22473"/>
                  <a:pt x="68808" y="27781"/>
                  <a:pt x="75406" y="27781"/>
                </a:cubicBezTo>
                <a:lnTo>
                  <a:pt x="83344" y="27781"/>
                </a:lnTo>
                <a:close/>
                <a:moveTo>
                  <a:pt x="161627" y="138708"/>
                </a:moveTo>
                <a:lnTo>
                  <a:pt x="165844" y="181124"/>
                </a:lnTo>
                <a:lnTo>
                  <a:pt x="189359" y="210493"/>
                </a:lnTo>
                <a:lnTo>
                  <a:pt x="191443" y="213320"/>
                </a:lnTo>
                <a:cubicBezTo>
                  <a:pt x="196007" y="220117"/>
                  <a:pt x="198438" y="228154"/>
                  <a:pt x="198438" y="236389"/>
                </a:cubicBezTo>
                <a:cubicBezTo>
                  <a:pt x="198438" y="242689"/>
                  <a:pt x="197048" y="248692"/>
                  <a:pt x="194518" y="254000"/>
                </a:cubicBezTo>
                <a:lnTo>
                  <a:pt x="235744" y="254000"/>
                </a:lnTo>
                <a:cubicBezTo>
                  <a:pt x="245814" y="254000"/>
                  <a:pt x="254000" y="245814"/>
                  <a:pt x="254000" y="235744"/>
                </a:cubicBezTo>
                <a:cubicBezTo>
                  <a:pt x="254000" y="232122"/>
                  <a:pt x="252909" y="228600"/>
                  <a:pt x="250924" y="225623"/>
                </a:cubicBezTo>
                <a:lnTo>
                  <a:pt x="238125" y="206425"/>
                </a:lnTo>
                <a:lnTo>
                  <a:pt x="238125" y="174675"/>
                </a:lnTo>
                <a:lnTo>
                  <a:pt x="244723" y="168077"/>
                </a:lnTo>
                <a:cubicBezTo>
                  <a:pt x="250676" y="162123"/>
                  <a:pt x="254000" y="154037"/>
                  <a:pt x="254000" y="145604"/>
                </a:cubicBezTo>
                <a:lnTo>
                  <a:pt x="254000" y="95250"/>
                </a:lnTo>
                <a:cubicBezTo>
                  <a:pt x="254000" y="86469"/>
                  <a:pt x="246906" y="79375"/>
                  <a:pt x="238125" y="79375"/>
                </a:cubicBezTo>
                <a:cubicBezTo>
                  <a:pt x="229344" y="79375"/>
                  <a:pt x="222250" y="86469"/>
                  <a:pt x="222250" y="95250"/>
                </a:cubicBezTo>
                <a:lnTo>
                  <a:pt x="222250" y="103188"/>
                </a:lnTo>
                <a:lnTo>
                  <a:pt x="206375" y="103188"/>
                </a:lnTo>
                <a:lnTo>
                  <a:pt x="206375" y="95250"/>
                </a:lnTo>
                <a:cubicBezTo>
                  <a:pt x="206375" y="86469"/>
                  <a:pt x="199281" y="79375"/>
                  <a:pt x="190500" y="79375"/>
                </a:cubicBezTo>
                <a:cubicBezTo>
                  <a:pt x="181719" y="79375"/>
                  <a:pt x="174625" y="86469"/>
                  <a:pt x="174625" y="95250"/>
                </a:cubicBezTo>
                <a:lnTo>
                  <a:pt x="174625" y="111125"/>
                </a:lnTo>
                <a:cubicBezTo>
                  <a:pt x="174625" y="122238"/>
                  <a:pt x="169565" y="132159"/>
                  <a:pt x="161627" y="138708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" name="Text 2"/>
          <p:cNvSpPr/>
          <p:nvPr/>
        </p:nvSpPr>
        <p:spPr>
          <a:xfrm>
            <a:off x="1320800" y="527050"/>
            <a:ext cx="262820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spc="80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COMPETITIVE ANALYSIS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320800" y="812800"/>
            <a:ext cx="27559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竞争格局分析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320800" y="1473200"/>
            <a:ext cx="1016000" cy="50800"/>
          </a:xfrm>
          <a:custGeom>
            <a:avLst/>
            <a:gdLst/>
            <a:ahLst/>
            <a:cxnLst/>
            <a:rect l="l" t="t" r="r" b="b"/>
            <a:pathLst>
              <a:path w="1016000" h="508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Shape 5"/>
          <p:cNvSpPr/>
          <p:nvPr/>
        </p:nvSpPr>
        <p:spPr>
          <a:xfrm>
            <a:off x="514350" y="1784350"/>
            <a:ext cx="8978900" cy="6845300"/>
          </a:xfrm>
          <a:custGeom>
            <a:avLst/>
            <a:gdLst/>
            <a:ahLst/>
            <a:cxnLst/>
            <a:rect l="l" t="t" r="r" b="b"/>
            <a:pathLst>
              <a:path w="8978900" h="6845300">
                <a:moveTo>
                  <a:pt x="50792" y="0"/>
                </a:moveTo>
                <a:lnTo>
                  <a:pt x="8928108" y="0"/>
                </a:lnTo>
                <a:cubicBezTo>
                  <a:pt x="8956160" y="0"/>
                  <a:pt x="8978900" y="22740"/>
                  <a:pt x="8978900" y="50792"/>
                </a:cubicBezTo>
                <a:lnTo>
                  <a:pt x="8978900" y="6794508"/>
                </a:lnTo>
                <a:cubicBezTo>
                  <a:pt x="8978900" y="6822560"/>
                  <a:pt x="8956160" y="6845300"/>
                  <a:pt x="8928108" y="6845300"/>
                </a:cubicBezTo>
                <a:lnTo>
                  <a:pt x="50792" y="6845300"/>
                </a:lnTo>
                <a:cubicBezTo>
                  <a:pt x="22740" y="6845300"/>
                  <a:pt x="0" y="6822560"/>
                  <a:pt x="0" y="6794508"/>
                </a:cubicBezTo>
                <a:lnTo>
                  <a:pt x="0" y="50792"/>
                </a:lnTo>
                <a:cubicBezTo>
                  <a:pt x="0" y="22740"/>
                  <a:pt x="22740" y="0"/>
                  <a:pt x="50792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74700" y="2044700"/>
            <a:ext cx="8585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竞品对比矩阵</a:t>
            </a:r>
            <a:endParaRPr lang="en-US" sz="16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74700" y="2603500"/>
          <a:ext cx="8458200" cy="3429000"/>
        </p:xfrm>
        <a:graphic>
          <a:graphicData uri="http://schemas.openxmlformats.org/drawingml/2006/table">
            <a:tbl>
              <a:tblPr/>
              <a:tblGrid>
                <a:gridCol w="1940187"/>
                <a:gridCol w="1965549"/>
                <a:gridCol w="1838739"/>
                <a:gridCol w="2713725"/>
              </a:tblGrid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98C9A3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竞品类型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5400" cap="flat" cmpd="sng" algn="ctr">
                      <a:solidFill>
                        <a:srgbClr val="3C8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98C9A3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代表产品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5400" cap="flat" cmpd="sng" algn="ctr">
                      <a:solidFill>
                        <a:srgbClr val="3C8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98C9A3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定价模式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5400" cap="flat" cmpd="sng" algn="ctr">
                      <a:solidFill>
                        <a:srgbClr val="3C8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98C9A3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核心局限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5400" cap="flat" cmpd="sng" algn="ctr">
                      <a:solidFill>
                        <a:srgbClr val="3C8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400" b="1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浏览器自动化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BrowserUse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免费/订阅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仅浏览器，无移动设备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400" b="1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云手机平台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GeeLark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$5-15/设备/月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功能单一，无AI Agent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400" b="1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设备农场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AWS Device Farm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$0.05-0.50/分钟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仅测试，无运营能力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400" b="1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MDM厂商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Microsoft Intune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$8-11/用户/月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侧重安全，缺乏自动化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400" b="1" u="none" dirty="0">
                          <a:solidFill>
                            <a:srgbClr val="98C9A3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DeviceTunnelHub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98C9A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dirty="0">
                          <a:solidFill>
                            <a:srgbClr val="E8E8E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全栈平台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98C9A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dirty="0">
                          <a:solidFill>
                            <a:srgbClr val="98C9A3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灵活定价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98C9A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dirty="0">
                          <a:solidFill>
                            <a:srgbClr val="98C9A3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全设备+AI Agent+混合部署</a:t>
                      </a:r>
                      <a:endParaRPr lang="en-US" sz="14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98C9A3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Shape 7"/>
          <p:cNvSpPr/>
          <p:nvPr/>
        </p:nvSpPr>
        <p:spPr>
          <a:xfrm>
            <a:off x="9763621" y="1784350"/>
            <a:ext cx="5981700" cy="3454400"/>
          </a:xfrm>
          <a:custGeom>
            <a:avLst/>
            <a:gdLst/>
            <a:ahLst/>
            <a:cxnLst/>
            <a:rect l="l" t="t" r="r" b="b"/>
            <a:pathLst>
              <a:path w="5981700" h="3454400">
                <a:moveTo>
                  <a:pt x="50814" y="0"/>
                </a:moveTo>
                <a:lnTo>
                  <a:pt x="5930886" y="0"/>
                </a:lnTo>
                <a:cubicBezTo>
                  <a:pt x="5958950" y="0"/>
                  <a:pt x="5981700" y="22750"/>
                  <a:pt x="5981700" y="50814"/>
                </a:cubicBezTo>
                <a:lnTo>
                  <a:pt x="5981700" y="3403586"/>
                </a:lnTo>
                <a:cubicBezTo>
                  <a:pt x="5981700" y="3431650"/>
                  <a:pt x="5958950" y="3454400"/>
                  <a:pt x="5930886" y="3454400"/>
                </a:cubicBezTo>
                <a:lnTo>
                  <a:pt x="50814" y="3454400"/>
                </a:lnTo>
                <a:cubicBezTo>
                  <a:pt x="22750" y="3454400"/>
                  <a:pt x="0" y="3431650"/>
                  <a:pt x="0" y="3403586"/>
                </a:cubicBezTo>
                <a:lnTo>
                  <a:pt x="0" y="50814"/>
                </a:lnTo>
                <a:cubicBezTo>
                  <a:pt x="0" y="22769"/>
                  <a:pt x="22769" y="0"/>
                  <a:pt x="50814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973171" y="1993900"/>
            <a:ext cx="5689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竞品局限性分析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9973171" y="2501900"/>
            <a:ext cx="5664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BrowserUse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9973171" y="2857500"/>
            <a:ext cx="56515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仅支持浏览器场景，无法管理移动设备，缺乏私有化部署选项，安全性受限。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9973171" y="3587750"/>
            <a:ext cx="5664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云手机平台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9973171" y="3943350"/>
            <a:ext cx="5651500" cy="2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功能单一，主要面向社媒管理与测试，缺乏AI自动化能力与灵活部署。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9973171" y="4384675"/>
            <a:ext cx="5664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传统MDM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9973171" y="4740275"/>
            <a:ext cx="5651500" cy="2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侧重设备安全配置，缺乏AI自动化能力与灵活隧道服务，用户体验差。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9763621" y="5454650"/>
            <a:ext cx="5981700" cy="3175000"/>
          </a:xfrm>
          <a:custGeom>
            <a:avLst/>
            <a:gdLst/>
            <a:ahLst/>
            <a:cxnLst/>
            <a:rect l="l" t="t" r="r" b="b"/>
            <a:pathLst>
              <a:path w="5981700" h="3175000">
                <a:moveTo>
                  <a:pt x="50800" y="0"/>
                </a:moveTo>
                <a:lnTo>
                  <a:pt x="5930900" y="0"/>
                </a:lnTo>
                <a:cubicBezTo>
                  <a:pt x="5958937" y="0"/>
                  <a:pt x="5981700" y="22763"/>
                  <a:pt x="5981700" y="50800"/>
                </a:cubicBezTo>
                <a:lnTo>
                  <a:pt x="5981700" y="3124200"/>
                </a:lnTo>
                <a:cubicBezTo>
                  <a:pt x="5981700" y="3152237"/>
                  <a:pt x="5958937" y="3175000"/>
                  <a:pt x="5930900" y="3175000"/>
                </a:cubicBezTo>
                <a:lnTo>
                  <a:pt x="50800" y="3175000"/>
                </a:lnTo>
                <a:cubicBezTo>
                  <a:pt x="22763" y="3175000"/>
                  <a:pt x="0" y="3152237"/>
                  <a:pt x="0" y="3124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98C9A3">
                <a:alpha val="30196"/>
              </a:srgbClr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9973171" y="68897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85904" y="0"/>
                </a:moveTo>
                <a:lnTo>
                  <a:pt x="219254" y="0"/>
                </a:lnTo>
                <a:cubicBezTo>
                  <a:pt x="235029" y="0"/>
                  <a:pt x="247888" y="12978"/>
                  <a:pt x="247293" y="28694"/>
                </a:cubicBezTo>
                <a:cubicBezTo>
                  <a:pt x="247174" y="31849"/>
                  <a:pt x="247055" y="35004"/>
                  <a:pt x="246876" y="38100"/>
                </a:cubicBezTo>
                <a:lnTo>
                  <a:pt x="276404" y="38100"/>
                </a:lnTo>
                <a:cubicBezTo>
                  <a:pt x="291941" y="38100"/>
                  <a:pt x="305633" y="50959"/>
                  <a:pt x="304443" y="67747"/>
                </a:cubicBezTo>
                <a:cubicBezTo>
                  <a:pt x="299978" y="129480"/>
                  <a:pt x="268426" y="163413"/>
                  <a:pt x="234196" y="181154"/>
                </a:cubicBezTo>
                <a:cubicBezTo>
                  <a:pt x="224790" y="186035"/>
                  <a:pt x="215205" y="189667"/>
                  <a:pt x="206097" y="192345"/>
                </a:cubicBezTo>
                <a:cubicBezTo>
                  <a:pt x="194072" y="209371"/>
                  <a:pt x="181570" y="218361"/>
                  <a:pt x="171629" y="223183"/>
                </a:cubicBezTo>
                <a:lnTo>
                  <a:pt x="171629" y="266700"/>
                </a:lnTo>
                <a:lnTo>
                  <a:pt x="209729" y="266700"/>
                </a:lnTo>
                <a:cubicBezTo>
                  <a:pt x="220266" y="266700"/>
                  <a:pt x="228779" y="275213"/>
                  <a:pt x="228779" y="285750"/>
                </a:cubicBezTo>
                <a:cubicBezTo>
                  <a:pt x="228779" y="296287"/>
                  <a:pt x="220266" y="304800"/>
                  <a:pt x="209729" y="304800"/>
                </a:cubicBezTo>
                <a:lnTo>
                  <a:pt x="95429" y="304800"/>
                </a:lnTo>
                <a:cubicBezTo>
                  <a:pt x="84892" y="304800"/>
                  <a:pt x="76379" y="296287"/>
                  <a:pt x="76379" y="285750"/>
                </a:cubicBezTo>
                <a:cubicBezTo>
                  <a:pt x="76379" y="275213"/>
                  <a:pt x="84892" y="266700"/>
                  <a:pt x="95429" y="266700"/>
                </a:cubicBezTo>
                <a:lnTo>
                  <a:pt x="133529" y="266700"/>
                </a:lnTo>
                <a:lnTo>
                  <a:pt x="133529" y="223183"/>
                </a:lnTo>
                <a:cubicBezTo>
                  <a:pt x="124004" y="218599"/>
                  <a:pt x="112157" y="210086"/>
                  <a:pt x="100608" y="194429"/>
                </a:cubicBezTo>
                <a:cubicBezTo>
                  <a:pt x="89654" y="191572"/>
                  <a:pt x="77748" y="187226"/>
                  <a:pt x="66139" y="180677"/>
                </a:cubicBezTo>
                <a:cubicBezTo>
                  <a:pt x="33933" y="162639"/>
                  <a:pt x="4882" y="128647"/>
                  <a:pt x="714" y="67627"/>
                </a:cubicBezTo>
                <a:cubicBezTo>
                  <a:pt x="-417" y="50899"/>
                  <a:pt x="13216" y="38040"/>
                  <a:pt x="28754" y="38040"/>
                </a:cubicBezTo>
                <a:lnTo>
                  <a:pt x="58281" y="38040"/>
                </a:lnTo>
                <a:cubicBezTo>
                  <a:pt x="58103" y="34945"/>
                  <a:pt x="57983" y="31849"/>
                  <a:pt x="57864" y="28635"/>
                </a:cubicBezTo>
                <a:cubicBezTo>
                  <a:pt x="57269" y="12859"/>
                  <a:pt x="70128" y="-60"/>
                  <a:pt x="85904" y="-60"/>
                </a:cubicBezTo>
                <a:close/>
                <a:moveTo>
                  <a:pt x="60424" y="66675"/>
                </a:moveTo>
                <a:lnTo>
                  <a:pt x="29230" y="66675"/>
                </a:lnTo>
                <a:cubicBezTo>
                  <a:pt x="32921" y="117098"/>
                  <a:pt x="56078" y="142339"/>
                  <a:pt x="79950" y="155734"/>
                </a:cubicBezTo>
                <a:cubicBezTo>
                  <a:pt x="71378" y="133529"/>
                  <a:pt x="64294" y="104537"/>
                  <a:pt x="60424" y="66675"/>
                </a:cubicBezTo>
                <a:close/>
                <a:moveTo>
                  <a:pt x="226219" y="152876"/>
                </a:moveTo>
                <a:cubicBezTo>
                  <a:pt x="250329" y="138708"/>
                  <a:pt x="272117" y="113526"/>
                  <a:pt x="275808" y="66675"/>
                </a:cubicBezTo>
                <a:lnTo>
                  <a:pt x="244673" y="66675"/>
                </a:lnTo>
                <a:cubicBezTo>
                  <a:pt x="240983" y="102930"/>
                  <a:pt x="234315" y="131088"/>
                  <a:pt x="226219" y="152876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20" name="Text 17"/>
          <p:cNvSpPr/>
          <p:nvPr/>
        </p:nvSpPr>
        <p:spPr>
          <a:xfrm>
            <a:off x="10430371" y="6483350"/>
            <a:ext cx="5219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我们的优势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0430371" y="6940550"/>
            <a:ext cx="52070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全设备类型覆盖、AI Agent驱动、混合部署模式、MCP开放生态，构建坚实护城河。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609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0798" y="0"/>
                </a:moveTo>
                <a:lnTo>
                  <a:pt x="558802" y="0"/>
                </a:lnTo>
                <a:cubicBezTo>
                  <a:pt x="586857" y="0"/>
                  <a:pt x="609600" y="22743"/>
                  <a:pt x="609600" y="50798"/>
                </a:cubicBezTo>
                <a:lnTo>
                  <a:pt x="609600" y="558802"/>
                </a:lnTo>
                <a:cubicBezTo>
                  <a:pt x="609600" y="586857"/>
                  <a:pt x="586857" y="609600"/>
                  <a:pt x="558802" y="609600"/>
                </a:cubicBezTo>
                <a:lnTo>
                  <a:pt x="50798" y="609600"/>
                </a:lnTo>
                <a:cubicBezTo>
                  <a:pt x="22743" y="609600"/>
                  <a:pt x="0" y="586857"/>
                  <a:pt x="0" y="5588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" name="Shape 1"/>
          <p:cNvSpPr/>
          <p:nvPr/>
        </p:nvSpPr>
        <p:spPr>
          <a:xfrm>
            <a:off x="669925" y="787400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153541" y="-9376"/>
                </a:moveTo>
                <a:cubicBezTo>
                  <a:pt x="151507" y="-13345"/>
                  <a:pt x="147389" y="-15875"/>
                  <a:pt x="142925" y="-15875"/>
                </a:cubicBezTo>
                <a:cubicBezTo>
                  <a:pt x="138460" y="-15875"/>
                  <a:pt x="134342" y="-13345"/>
                  <a:pt x="132308" y="-9376"/>
                </a:cubicBezTo>
                <a:lnTo>
                  <a:pt x="95796" y="62161"/>
                </a:lnTo>
                <a:lnTo>
                  <a:pt x="16470" y="74761"/>
                </a:lnTo>
                <a:cubicBezTo>
                  <a:pt x="12055" y="75456"/>
                  <a:pt x="8384" y="78581"/>
                  <a:pt x="6995" y="82848"/>
                </a:cubicBezTo>
                <a:cubicBezTo>
                  <a:pt x="5606" y="87114"/>
                  <a:pt x="6747" y="91777"/>
                  <a:pt x="9872" y="94952"/>
                </a:cubicBezTo>
                <a:lnTo>
                  <a:pt x="66625" y="151755"/>
                </a:lnTo>
                <a:lnTo>
                  <a:pt x="54124" y="231080"/>
                </a:lnTo>
                <a:cubicBezTo>
                  <a:pt x="53429" y="235496"/>
                  <a:pt x="55265" y="239961"/>
                  <a:pt x="58886" y="242590"/>
                </a:cubicBezTo>
                <a:cubicBezTo>
                  <a:pt x="62508" y="245219"/>
                  <a:pt x="67270" y="245616"/>
                  <a:pt x="71289" y="243582"/>
                </a:cubicBezTo>
                <a:lnTo>
                  <a:pt x="142925" y="207169"/>
                </a:lnTo>
                <a:lnTo>
                  <a:pt x="214511" y="243582"/>
                </a:lnTo>
                <a:cubicBezTo>
                  <a:pt x="218480" y="245616"/>
                  <a:pt x="223292" y="245219"/>
                  <a:pt x="226913" y="242590"/>
                </a:cubicBezTo>
                <a:cubicBezTo>
                  <a:pt x="230535" y="239961"/>
                  <a:pt x="232370" y="235545"/>
                  <a:pt x="231676" y="231080"/>
                </a:cubicBezTo>
                <a:lnTo>
                  <a:pt x="219125" y="151755"/>
                </a:lnTo>
                <a:lnTo>
                  <a:pt x="275878" y="94952"/>
                </a:lnTo>
                <a:cubicBezTo>
                  <a:pt x="279053" y="91777"/>
                  <a:pt x="280144" y="87114"/>
                  <a:pt x="278755" y="82848"/>
                </a:cubicBezTo>
                <a:cubicBezTo>
                  <a:pt x="277366" y="78581"/>
                  <a:pt x="273745" y="75456"/>
                  <a:pt x="269280" y="74761"/>
                </a:cubicBezTo>
                <a:lnTo>
                  <a:pt x="190004" y="62161"/>
                </a:lnTo>
                <a:lnTo>
                  <a:pt x="153541" y="-9376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" name="Text 2"/>
          <p:cNvSpPr/>
          <p:nvPr/>
        </p:nvSpPr>
        <p:spPr>
          <a:xfrm>
            <a:off x="1320800" y="527050"/>
            <a:ext cx="198100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spc="80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DIFFERENTIATION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320800" y="812800"/>
            <a:ext cx="2794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差异化价值主张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320800" y="1473200"/>
            <a:ext cx="1016000" cy="50800"/>
          </a:xfrm>
          <a:custGeom>
            <a:avLst/>
            <a:gdLst/>
            <a:ahLst/>
            <a:cxnLst/>
            <a:rect l="l" t="t" r="r" b="b"/>
            <a:pathLst>
              <a:path w="1016000" h="508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Shape 5"/>
          <p:cNvSpPr/>
          <p:nvPr/>
        </p:nvSpPr>
        <p:spPr>
          <a:xfrm>
            <a:off x="514350" y="1784350"/>
            <a:ext cx="7505700" cy="2438400"/>
          </a:xfrm>
          <a:custGeom>
            <a:avLst/>
            <a:gdLst/>
            <a:ahLst/>
            <a:cxnLst/>
            <a:rect l="l" t="t" r="r" b="b"/>
            <a:pathLst>
              <a:path w="7505700" h="2438400">
                <a:moveTo>
                  <a:pt x="50792" y="0"/>
                </a:moveTo>
                <a:lnTo>
                  <a:pt x="7454908" y="0"/>
                </a:lnTo>
                <a:cubicBezTo>
                  <a:pt x="7482960" y="0"/>
                  <a:pt x="7505700" y="22740"/>
                  <a:pt x="7505700" y="50792"/>
                </a:cubicBezTo>
                <a:lnTo>
                  <a:pt x="7505700" y="2387608"/>
                </a:lnTo>
                <a:cubicBezTo>
                  <a:pt x="7505700" y="2415660"/>
                  <a:pt x="7482960" y="2438400"/>
                  <a:pt x="7454908" y="2438400"/>
                </a:cubicBezTo>
                <a:lnTo>
                  <a:pt x="50792" y="2438400"/>
                </a:lnTo>
                <a:cubicBezTo>
                  <a:pt x="22740" y="2438400"/>
                  <a:pt x="0" y="2415660"/>
                  <a:pt x="0" y="2387608"/>
                </a:cubicBezTo>
                <a:lnTo>
                  <a:pt x="0" y="50792"/>
                </a:lnTo>
                <a:cubicBezTo>
                  <a:pt x="0" y="22759"/>
                  <a:pt x="22759" y="0"/>
                  <a:pt x="50792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23900" y="19939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0798" y="0"/>
                </a:moveTo>
                <a:lnTo>
                  <a:pt x="558802" y="0"/>
                </a:lnTo>
                <a:cubicBezTo>
                  <a:pt x="586857" y="0"/>
                  <a:pt x="609600" y="22743"/>
                  <a:pt x="609600" y="50798"/>
                </a:cubicBezTo>
                <a:lnTo>
                  <a:pt x="609600" y="558802"/>
                </a:lnTo>
                <a:cubicBezTo>
                  <a:pt x="609600" y="586857"/>
                  <a:pt x="586857" y="609600"/>
                  <a:pt x="558802" y="609600"/>
                </a:cubicBezTo>
                <a:lnTo>
                  <a:pt x="50798" y="609600"/>
                </a:lnTo>
                <a:cubicBezTo>
                  <a:pt x="22743" y="609600"/>
                  <a:pt x="0" y="586857"/>
                  <a:pt x="0" y="5588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9" name="Shape 7"/>
          <p:cNvSpPr/>
          <p:nvPr/>
        </p:nvSpPr>
        <p:spPr>
          <a:xfrm>
            <a:off x="901700" y="21717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74575" y="138906"/>
                </a:moveTo>
                <a:lnTo>
                  <a:pt x="79871" y="138906"/>
                </a:lnTo>
                <a:cubicBezTo>
                  <a:pt x="81310" y="170904"/>
                  <a:pt x="88404" y="200372"/>
                  <a:pt x="98475" y="221952"/>
                </a:cubicBezTo>
                <a:cubicBezTo>
                  <a:pt x="104130" y="234107"/>
                  <a:pt x="110232" y="242689"/>
                  <a:pt x="115888" y="247948"/>
                </a:cubicBezTo>
                <a:cubicBezTo>
                  <a:pt x="121444" y="253157"/>
                  <a:pt x="125264" y="254000"/>
                  <a:pt x="127248" y="254000"/>
                </a:cubicBezTo>
                <a:cubicBezTo>
                  <a:pt x="129232" y="254000"/>
                  <a:pt x="133052" y="253157"/>
                  <a:pt x="138609" y="247948"/>
                </a:cubicBezTo>
                <a:cubicBezTo>
                  <a:pt x="144264" y="242689"/>
                  <a:pt x="150366" y="234057"/>
                  <a:pt x="156021" y="221952"/>
                </a:cubicBezTo>
                <a:cubicBezTo>
                  <a:pt x="166092" y="200372"/>
                  <a:pt x="173186" y="170904"/>
                  <a:pt x="174625" y="138906"/>
                </a:cubicBezTo>
                <a:close/>
                <a:moveTo>
                  <a:pt x="79821" y="115094"/>
                </a:moveTo>
                <a:lnTo>
                  <a:pt x="174526" y="115094"/>
                </a:lnTo>
                <a:cubicBezTo>
                  <a:pt x="173137" y="83096"/>
                  <a:pt x="166043" y="53628"/>
                  <a:pt x="155972" y="32048"/>
                </a:cubicBezTo>
                <a:cubicBezTo>
                  <a:pt x="150316" y="19943"/>
                  <a:pt x="144214" y="11311"/>
                  <a:pt x="138559" y="6052"/>
                </a:cubicBezTo>
                <a:cubicBezTo>
                  <a:pt x="133003" y="843"/>
                  <a:pt x="129183" y="0"/>
                  <a:pt x="127198" y="0"/>
                </a:cubicBezTo>
                <a:cubicBezTo>
                  <a:pt x="125214" y="0"/>
                  <a:pt x="121394" y="843"/>
                  <a:pt x="115838" y="6052"/>
                </a:cubicBezTo>
                <a:cubicBezTo>
                  <a:pt x="110182" y="11311"/>
                  <a:pt x="104080" y="19943"/>
                  <a:pt x="98425" y="32048"/>
                </a:cubicBezTo>
                <a:cubicBezTo>
                  <a:pt x="88354" y="53628"/>
                  <a:pt x="81260" y="83096"/>
                  <a:pt x="79821" y="115094"/>
                </a:cubicBezTo>
                <a:close/>
                <a:moveTo>
                  <a:pt x="56009" y="115094"/>
                </a:moveTo>
                <a:cubicBezTo>
                  <a:pt x="57745" y="72628"/>
                  <a:pt x="68709" y="33189"/>
                  <a:pt x="84733" y="7293"/>
                </a:cubicBezTo>
                <a:cubicBezTo>
                  <a:pt x="39043" y="23465"/>
                  <a:pt x="5407" y="65088"/>
                  <a:pt x="744" y="115094"/>
                </a:cubicBezTo>
                <a:lnTo>
                  <a:pt x="56009" y="115094"/>
                </a:lnTo>
                <a:close/>
                <a:moveTo>
                  <a:pt x="744" y="138906"/>
                </a:moveTo>
                <a:cubicBezTo>
                  <a:pt x="5407" y="188913"/>
                  <a:pt x="39043" y="230535"/>
                  <a:pt x="84733" y="246707"/>
                </a:cubicBezTo>
                <a:cubicBezTo>
                  <a:pt x="68709" y="220811"/>
                  <a:pt x="57745" y="181372"/>
                  <a:pt x="56009" y="138906"/>
                </a:cubicBezTo>
                <a:lnTo>
                  <a:pt x="744" y="138906"/>
                </a:lnTo>
                <a:close/>
                <a:moveTo>
                  <a:pt x="198388" y="138906"/>
                </a:moveTo>
                <a:cubicBezTo>
                  <a:pt x="196652" y="181372"/>
                  <a:pt x="185688" y="220811"/>
                  <a:pt x="169664" y="246707"/>
                </a:cubicBezTo>
                <a:cubicBezTo>
                  <a:pt x="215354" y="230485"/>
                  <a:pt x="248989" y="188913"/>
                  <a:pt x="253653" y="138906"/>
                </a:cubicBezTo>
                <a:lnTo>
                  <a:pt x="198388" y="138906"/>
                </a:lnTo>
                <a:close/>
                <a:moveTo>
                  <a:pt x="253653" y="115094"/>
                </a:moveTo>
                <a:cubicBezTo>
                  <a:pt x="248989" y="65088"/>
                  <a:pt x="215354" y="23465"/>
                  <a:pt x="169664" y="7293"/>
                </a:cubicBezTo>
                <a:cubicBezTo>
                  <a:pt x="185688" y="33189"/>
                  <a:pt x="196652" y="72628"/>
                  <a:pt x="198388" y="115094"/>
                </a:cubicBezTo>
                <a:lnTo>
                  <a:pt x="253653" y="115094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10" name="Text 8"/>
          <p:cNvSpPr/>
          <p:nvPr/>
        </p:nvSpPr>
        <p:spPr>
          <a:xfrm>
            <a:off x="1485900" y="1993900"/>
            <a:ext cx="2222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全面覆盖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485900" y="2349500"/>
            <a:ext cx="21844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vs BrowserUse浏览器限制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23900" y="2755900"/>
            <a:ext cx="71882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突破浏览器限制，支持</a:t>
            </a:r>
            <a:pPr>
              <a:lnSpc>
                <a:spcPct val="140000"/>
              </a:lnSpc>
            </a:pPr>
            <a:r>
              <a:rPr lang="en-US" sz="16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全球虚拟设备与实体设备的统一管理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，对标AWS Device Farm + BrowserUse + 云手机的综合体。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723900" y="3568700"/>
            <a:ext cx="965200" cy="304800"/>
          </a:xfrm>
          <a:custGeom>
            <a:avLst/>
            <a:gdLst/>
            <a:ahLst/>
            <a:cxnLst/>
            <a:rect l="l" t="t" r="r" b="b"/>
            <a:pathLst>
              <a:path w="965200" h="304800">
                <a:moveTo>
                  <a:pt x="152400" y="0"/>
                </a:moveTo>
                <a:lnTo>
                  <a:pt x="812800" y="0"/>
                </a:lnTo>
                <a:cubicBezTo>
                  <a:pt x="896912" y="0"/>
                  <a:pt x="965200" y="68288"/>
                  <a:pt x="965200" y="152400"/>
                </a:cubicBezTo>
                <a:lnTo>
                  <a:pt x="965200" y="152400"/>
                </a:lnTo>
                <a:cubicBezTo>
                  <a:pt x="965200" y="236512"/>
                  <a:pt x="896912" y="304800"/>
                  <a:pt x="8128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723900" y="3568700"/>
            <a:ext cx="1041400" cy="3048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全设备类型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1739900" y="3568700"/>
            <a:ext cx="812800" cy="304800"/>
          </a:xfrm>
          <a:custGeom>
            <a:avLst/>
            <a:gdLst/>
            <a:ahLst/>
            <a:cxnLst/>
            <a:rect l="l" t="t" r="r" b="b"/>
            <a:pathLst>
              <a:path w="812800" h="304800">
                <a:moveTo>
                  <a:pt x="152400" y="0"/>
                </a:moveTo>
                <a:lnTo>
                  <a:pt x="660400" y="0"/>
                </a:lnTo>
                <a:cubicBezTo>
                  <a:pt x="744512" y="0"/>
                  <a:pt x="812800" y="68288"/>
                  <a:pt x="812800" y="152400"/>
                </a:cubicBezTo>
                <a:lnTo>
                  <a:pt x="812800" y="152400"/>
                </a:lnTo>
                <a:cubicBezTo>
                  <a:pt x="812800" y="236512"/>
                  <a:pt x="744512" y="304800"/>
                  <a:pt x="660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1739900" y="3568700"/>
            <a:ext cx="889000" cy="3048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全球部署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2603500" y="3568700"/>
            <a:ext cx="812800" cy="304800"/>
          </a:xfrm>
          <a:custGeom>
            <a:avLst/>
            <a:gdLst/>
            <a:ahLst/>
            <a:cxnLst/>
            <a:rect l="l" t="t" r="r" b="b"/>
            <a:pathLst>
              <a:path w="812800" h="304800">
                <a:moveTo>
                  <a:pt x="152400" y="0"/>
                </a:moveTo>
                <a:lnTo>
                  <a:pt x="660400" y="0"/>
                </a:lnTo>
                <a:cubicBezTo>
                  <a:pt x="744512" y="0"/>
                  <a:pt x="812800" y="68288"/>
                  <a:pt x="812800" y="152400"/>
                </a:cubicBezTo>
                <a:lnTo>
                  <a:pt x="812800" y="152400"/>
                </a:lnTo>
                <a:cubicBezTo>
                  <a:pt x="812800" y="236512"/>
                  <a:pt x="744512" y="304800"/>
                  <a:pt x="660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2603500" y="3568700"/>
            <a:ext cx="889000" cy="3048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统一管理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8235950" y="1784350"/>
            <a:ext cx="7505700" cy="2438400"/>
          </a:xfrm>
          <a:custGeom>
            <a:avLst/>
            <a:gdLst/>
            <a:ahLst/>
            <a:cxnLst/>
            <a:rect l="l" t="t" r="r" b="b"/>
            <a:pathLst>
              <a:path w="7505700" h="2438400">
                <a:moveTo>
                  <a:pt x="50792" y="0"/>
                </a:moveTo>
                <a:lnTo>
                  <a:pt x="7454908" y="0"/>
                </a:lnTo>
                <a:cubicBezTo>
                  <a:pt x="7482960" y="0"/>
                  <a:pt x="7505700" y="22740"/>
                  <a:pt x="7505700" y="50792"/>
                </a:cubicBezTo>
                <a:lnTo>
                  <a:pt x="7505700" y="2387608"/>
                </a:lnTo>
                <a:cubicBezTo>
                  <a:pt x="7505700" y="2415660"/>
                  <a:pt x="7482960" y="2438400"/>
                  <a:pt x="7454908" y="2438400"/>
                </a:cubicBezTo>
                <a:lnTo>
                  <a:pt x="50792" y="2438400"/>
                </a:lnTo>
                <a:cubicBezTo>
                  <a:pt x="22740" y="2438400"/>
                  <a:pt x="0" y="2415660"/>
                  <a:pt x="0" y="2387608"/>
                </a:cubicBezTo>
                <a:lnTo>
                  <a:pt x="0" y="50792"/>
                </a:lnTo>
                <a:cubicBezTo>
                  <a:pt x="0" y="22759"/>
                  <a:pt x="22759" y="0"/>
                  <a:pt x="50792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8445500" y="19939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0798" y="0"/>
                </a:moveTo>
                <a:lnTo>
                  <a:pt x="558802" y="0"/>
                </a:lnTo>
                <a:cubicBezTo>
                  <a:pt x="586857" y="0"/>
                  <a:pt x="609600" y="22743"/>
                  <a:pt x="609600" y="50798"/>
                </a:cubicBezTo>
                <a:lnTo>
                  <a:pt x="609600" y="558802"/>
                </a:lnTo>
                <a:cubicBezTo>
                  <a:pt x="609600" y="586857"/>
                  <a:pt x="586857" y="609600"/>
                  <a:pt x="558802" y="609600"/>
                </a:cubicBezTo>
                <a:lnTo>
                  <a:pt x="50798" y="609600"/>
                </a:lnTo>
                <a:cubicBezTo>
                  <a:pt x="22743" y="609600"/>
                  <a:pt x="0" y="586857"/>
                  <a:pt x="0" y="5588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1" name="Shape 19"/>
          <p:cNvSpPr/>
          <p:nvPr/>
        </p:nvSpPr>
        <p:spPr>
          <a:xfrm>
            <a:off x="8623300" y="21717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32693" y="113357"/>
                </a:moveTo>
                <a:cubicBezTo>
                  <a:pt x="39291" y="67221"/>
                  <a:pt x="79028" y="31750"/>
                  <a:pt x="127000" y="31750"/>
                </a:cubicBezTo>
                <a:cubicBezTo>
                  <a:pt x="153293" y="31750"/>
                  <a:pt x="177105" y="42416"/>
                  <a:pt x="194370" y="59630"/>
                </a:cubicBezTo>
                <a:cubicBezTo>
                  <a:pt x="194469" y="59730"/>
                  <a:pt x="194568" y="59829"/>
                  <a:pt x="194667" y="59928"/>
                </a:cubicBezTo>
                <a:lnTo>
                  <a:pt x="198438" y="63500"/>
                </a:lnTo>
                <a:lnTo>
                  <a:pt x="174675" y="63500"/>
                </a:lnTo>
                <a:cubicBezTo>
                  <a:pt x="165894" y="63500"/>
                  <a:pt x="158800" y="70594"/>
                  <a:pt x="158800" y="79375"/>
                </a:cubicBezTo>
                <a:cubicBezTo>
                  <a:pt x="158800" y="88156"/>
                  <a:pt x="165894" y="95250"/>
                  <a:pt x="174675" y="95250"/>
                </a:cubicBezTo>
                <a:lnTo>
                  <a:pt x="238175" y="95250"/>
                </a:lnTo>
                <a:cubicBezTo>
                  <a:pt x="246955" y="95250"/>
                  <a:pt x="254050" y="88156"/>
                  <a:pt x="254050" y="79375"/>
                </a:cubicBezTo>
                <a:lnTo>
                  <a:pt x="254050" y="15875"/>
                </a:lnTo>
                <a:cubicBezTo>
                  <a:pt x="254050" y="7094"/>
                  <a:pt x="246955" y="0"/>
                  <a:pt x="238175" y="0"/>
                </a:cubicBezTo>
                <a:cubicBezTo>
                  <a:pt x="229394" y="0"/>
                  <a:pt x="222300" y="7094"/>
                  <a:pt x="222300" y="15875"/>
                </a:cubicBezTo>
                <a:lnTo>
                  <a:pt x="222300" y="42366"/>
                </a:lnTo>
                <a:lnTo>
                  <a:pt x="216694" y="37058"/>
                </a:lnTo>
                <a:cubicBezTo>
                  <a:pt x="193725" y="14188"/>
                  <a:pt x="161975" y="0"/>
                  <a:pt x="127000" y="0"/>
                </a:cubicBezTo>
                <a:cubicBezTo>
                  <a:pt x="63004" y="0"/>
                  <a:pt x="10071" y="47327"/>
                  <a:pt x="1290" y="108893"/>
                </a:cubicBezTo>
                <a:cubicBezTo>
                  <a:pt x="50" y="117574"/>
                  <a:pt x="6052" y="125611"/>
                  <a:pt x="14734" y="126851"/>
                </a:cubicBezTo>
                <a:cubicBezTo>
                  <a:pt x="23416" y="128091"/>
                  <a:pt x="31452" y="122039"/>
                  <a:pt x="32693" y="113407"/>
                </a:cubicBezTo>
                <a:close/>
                <a:moveTo>
                  <a:pt x="252710" y="145107"/>
                </a:moveTo>
                <a:cubicBezTo>
                  <a:pt x="253950" y="136426"/>
                  <a:pt x="247898" y="128389"/>
                  <a:pt x="239266" y="127149"/>
                </a:cubicBezTo>
                <a:cubicBezTo>
                  <a:pt x="230634" y="125909"/>
                  <a:pt x="222548" y="131961"/>
                  <a:pt x="221307" y="140593"/>
                </a:cubicBezTo>
                <a:cubicBezTo>
                  <a:pt x="214709" y="186730"/>
                  <a:pt x="174972" y="222200"/>
                  <a:pt x="127000" y="222200"/>
                </a:cubicBezTo>
                <a:cubicBezTo>
                  <a:pt x="100707" y="222200"/>
                  <a:pt x="76895" y="211534"/>
                  <a:pt x="59630" y="194320"/>
                </a:cubicBezTo>
                <a:cubicBezTo>
                  <a:pt x="59531" y="194221"/>
                  <a:pt x="59432" y="194121"/>
                  <a:pt x="59333" y="194022"/>
                </a:cubicBezTo>
                <a:lnTo>
                  <a:pt x="55562" y="190450"/>
                </a:lnTo>
                <a:lnTo>
                  <a:pt x="79325" y="190450"/>
                </a:lnTo>
                <a:cubicBezTo>
                  <a:pt x="88106" y="190450"/>
                  <a:pt x="95200" y="183356"/>
                  <a:pt x="95200" y="174575"/>
                </a:cubicBezTo>
                <a:cubicBezTo>
                  <a:pt x="95200" y="165795"/>
                  <a:pt x="88106" y="158700"/>
                  <a:pt x="79325" y="158700"/>
                </a:cubicBezTo>
                <a:lnTo>
                  <a:pt x="15875" y="158750"/>
                </a:lnTo>
                <a:cubicBezTo>
                  <a:pt x="11658" y="158750"/>
                  <a:pt x="7590" y="160437"/>
                  <a:pt x="4614" y="163463"/>
                </a:cubicBezTo>
                <a:cubicBezTo>
                  <a:pt x="1637" y="166489"/>
                  <a:pt x="-50" y="170507"/>
                  <a:pt x="0" y="174774"/>
                </a:cubicBezTo>
                <a:lnTo>
                  <a:pt x="496" y="237778"/>
                </a:lnTo>
                <a:cubicBezTo>
                  <a:pt x="546" y="246559"/>
                  <a:pt x="7739" y="253603"/>
                  <a:pt x="16520" y="253504"/>
                </a:cubicBezTo>
                <a:cubicBezTo>
                  <a:pt x="25301" y="253405"/>
                  <a:pt x="32345" y="246261"/>
                  <a:pt x="32246" y="237480"/>
                </a:cubicBezTo>
                <a:lnTo>
                  <a:pt x="32048" y="211931"/>
                </a:lnTo>
                <a:lnTo>
                  <a:pt x="37356" y="216942"/>
                </a:lnTo>
                <a:cubicBezTo>
                  <a:pt x="60325" y="239812"/>
                  <a:pt x="92025" y="254000"/>
                  <a:pt x="127000" y="254000"/>
                </a:cubicBezTo>
                <a:cubicBezTo>
                  <a:pt x="190996" y="254000"/>
                  <a:pt x="243929" y="206673"/>
                  <a:pt x="252710" y="145107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22" name="Text 20"/>
          <p:cNvSpPr/>
          <p:nvPr/>
        </p:nvSpPr>
        <p:spPr>
          <a:xfrm>
            <a:off x="9207500" y="1993900"/>
            <a:ext cx="1955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安全可控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207500" y="2349500"/>
            <a:ext cx="1917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vs 浏览器扩展安全边界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8445500" y="2755900"/>
            <a:ext cx="71882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提供</a:t>
            </a:r>
            <a:pPr>
              <a:lnSpc>
                <a:spcPct val="140000"/>
              </a:lnSpc>
            </a:pPr>
            <a:r>
              <a:rPr lang="en-US" sz="16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私有化和公有云双轨部署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，安全性远超传统浏览器扩展的安全边界，符合零信任架构要求。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8445500" y="3568700"/>
            <a:ext cx="965200" cy="304800"/>
          </a:xfrm>
          <a:custGeom>
            <a:avLst/>
            <a:gdLst/>
            <a:ahLst/>
            <a:cxnLst/>
            <a:rect l="l" t="t" r="r" b="b"/>
            <a:pathLst>
              <a:path w="965200" h="304800">
                <a:moveTo>
                  <a:pt x="152400" y="0"/>
                </a:moveTo>
                <a:lnTo>
                  <a:pt x="812800" y="0"/>
                </a:lnTo>
                <a:cubicBezTo>
                  <a:pt x="896912" y="0"/>
                  <a:pt x="965200" y="68288"/>
                  <a:pt x="965200" y="152400"/>
                </a:cubicBezTo>
                <a:lnTo>
                  <a:pt x="965200" y="152400"/>
                </a:lnTo>
                <a:cubicBezTo>
                  <a:pt x="965200" y="236512"/>
                  <a:pt x="896912" y="304800"/>
                  <a:pt x="8128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8445500" y="3568700"/>
            <a:ext cx="1041400" cy="3048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零信任架构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9461500" y="3568700"/>
            <a:ext cx="965200" cy="304800"/>
          </a:xfrm>
          <a:custGeom>
            <a:avLst/>
            <a:gdLst/>
            <a:ahLst/>
            <a:cxnLst/>
            <a:rect l="l" t="t" r="r" b="b"/>
            <a:pathLst>
              <a:path w="965200" h="304800">
                <a:moveTo>
                  <a:pt x="152400" y="0"/>
                </a:moveTo>
                <a:lnTo>
                  <a:pt x="812800" y="0"/>
                </a:lnTo>
                <a:cubicBezTo>
                  <a:pt x="896912" y="0"/>
                  <a:pt x="965200" y="68288"/>
                  <a:pt x="965200" y="152400"/>
                </a:cubicBezTo>
                <a:lnTo>
                  <a:pt x="965200" y="152400"/>
                </a:lnTo>
                <a:cubicBezTo>
                  <a:pt x="965200" y="236512"/>
                  <a:pt x="896912" y="304800"/>
                  <a:pt x="8128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9461500" y="3568700"/>
            <a:ext cx="1041400" cy="3048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私有化部署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10477500" y="3568700"/>
            <a:ext cx="965200" cy="304800"/>
          </a:xfrm>
          <a:custGeom>
            <a:avLst/>
            <a:gdLst/>
            <a:ahLst/>
            <a:cxnLst/>
            <a:rect l="l" t="t" r="r" b="b"/>
            <a:pathLst>
              <a:path w="965200" h="304800">
                <a:moveTo>
                  <a:pt x="152400" y="0"/>
                </a:moveTo>
                <a:lnTo>
                  <a:pt x="812800" y="0"/>
                </a:lnTo>
                <a:cubicBezTo>
                  <a:pt x="896912" y="0"/>
                  <a:pt x="965200" y="68288"/>
                  <a:pt x="965200" y="152400"/>
                </a:cubicBezTo>
                <a:lnTo>
                  <a:pt x="965200" y="152400"/>
                </a:lnTo>
                <a:cubicBezTo>
                  <a:pt x="965200" y="236512"/>
                  <a:pt x="896912" y="304800"/>
                  <a:pt x="8128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10477500" y="3568700"/>
            <a:ext cx="1041400" cy="3048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数据不出域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14350" y="4438650"/>
            <a:ext cx="7505700" cy="2438400"/>
          </a:xfrm>
          <a:custGeom>
            <a:avLst/>
            <a:gdLst/>
            <a:ahLst/>
            <a:cxnLst/>
            <a:rect l="l" t="t" r="r" b="b"/>
            <a:pathLst>
              <a:path w="7505700" h="2438400">
                <a:moveTo>
                  <a:pt x="50792" y="0"/>
                </a:moveTo>
                <a:lnTo>
                  <a:pt x="7454908" y="0"/>
                </a:lnTo>
                <a:cubicBezTo>
                  <a:pt x="7482960" y="0"/>
                  <a:pt x="7505700" y="22740"/>
                  <a:pt x="7505700" y="50792"/>
                </a:cubicBezTo>
                <a:lnTo>
                  <a:pt x="7505700" y="2387608"/>
                </a:lnTo>
                <a:cubicBezTo>
                  <a:pt x="7505700" y="2415660"/>
                  <a:pt x="7482960" y="2438400"/>
                  <a:pt x="7454908" y="2438400"/>
                </a:cubicBezTo>
                <a:lnTo>
                  <a:pt x="50792" y="2438400"/>
                </a:lnTo>
                <a:cubicBezTo>
                  <a:pt x="22740" y="2438400"/>
                  <a:pt x="0" y="2415660"/>
                  <a:pt x="0" y="2387608"/>
                </a:cubicBezTo>
                <a:lnTo>
                  <a:pt x="0" y="50792"/>
                </a:lnTo>
                <a:cubicBezTo>
                  <a:pt x="0" y="22759"/>
                  <a:pt x="22759" y="0"/>
                  <a:pt x="50792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723900" y="4648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0798" y="0"/>
                </a:moveTo>
                <a:lnTo>
                  <a:pt x="558802" y="0"/>
                </a:lnTo>
                <a:cubicBezTo>
                  <a:pt x="586857" y="0"/>
                  <a:pt x="609600" y="22743"/>
                  <a:pt x="609600" y="50798"/>
                </a:cubicBezTo>
                <a:lnTo>
                  <a:pt x="609600" y="558802"/>
                </a:lnTo>
                <a:cubicBezTo>
                  <a:pt x="609600" y="586857"/>
                  <a:pt x="586857" y="609600"/>
                  <a:pt x="558802" y="609600"/>
                </a:cubicBezTo>
                <a:lnTo>
                  <a:pt x="50798" y="609600"/>
                </a:lnTo>
                <a:cubicBezTo>
                  <a:pt x="22743" y="609600"/>
                  <a:pt x="0" y="586857"/>
                  <a:pt x="0" y="5588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3" name="Shape 31"/>
          <p:cNvSpPr/>
          <p:nvPr/>
        </p:nvSpPr>
        <p:spPr>
          <a:xfrm>
            <a:off x="901700" y="48260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59531" y="27781"/>
                </a:moveTo>
                <a:cubicBezTo>
                  <a:pt x="59531" y="12452"/>
                  <a:pt x="71983" y="0"/>
                  <a:pt x="87313" y="0"/>
                </a:cubicBezTo>
                <a:lnTo>
                  <a:pt x="99219" y="0"/>
                </a:lnTo>
                <a:cubicBezTo>
                  <a:pt x="108000" y="0"/>
                  <a:pt x="115094" y="7094"/>
                  <a:pt x="115094" y="15875"/>
                </a:cubicBezTo>
                <a:lnTo>
                  <a:pt x="115094" y="238125"/>
                </a:lnTo>
                <a:cubicBezTo>
                  <a:pt x="115094" y="246906"/>
                  <a:pt x="108000" y="254000"/>
                  <a:pt x="99219" y="254000"/>
                </a:cubicBezTo>
                <a:lnTo>
                  <a:pt x="83344" y="254000"/>
                </a:lnTo>
                <a:cubicBezTo>
                  <a:pt x="68560" y="254000"/>
                  <a:pt x="56108" y="243880"/>
                  <a:pt x="52586" y="230188"/>
                </a:cubicBezTo>
                <a:cubicBezTo>
                  <a:pt x="52239" y="230188"/>
                  <a:pt x="51941" y="230188"/>
                  <a:pt x="51594" y="230188"/>
                </a:cubicBezTo>
                <a:cubicBezTo>
                  <a:pt x="29666" y="230188"/>
                  <a:pt x="11906" y="212427"/>
                  <a:pt x="11906" y="190500"/>
                </a:cubicBezTo>
                <a:cubicBezTo>
                  <a:pt x="11906" y="181570"/>
                  <a:pt x="14883" y="173335"/>
                  <a:pt x="19844" y="166688"/>
                </a:cubicBezTo>
                <a:cubicBezTo>
                  <a:pt x="10220" y="159445"/>
                  <a:pt x="3969" y="147935"/>
                  <a:pt x="3969" y="134938"/>
                </a:cubicBezTo>
                <a:cubicBezTo>
                  <a:pt x="3969" y="119608"/>
                  <a:pt x="12700" y="106263"/>
                  <a:pt x="25400" y="99665"/>
                </a:cubicBezTo>
                <a:cubicBezTo>
                  <a:pt x="21878" y="93712"/>
                  <a:pt x="19844" y="86767"/>
                  <a:pt x="19844" y="79375"/>
                </a:cubicBezTo>
                <a:cubicBezTo>
                  <a:pt x="19844" y="57448"/>
                  <a:pt x="37604" y="39688"/>
                  <a:pt x="59531" y="39688"/>
                </a:cubicBezTo>
                <a:lnTo>
                  <a:pt x="59531" y="27781"/>
                </a:lnTo>
                <a:close/>
                <a:moveTo>
                  <a:pt x="194469" y="27781"/>
                </a:moveTo>
                <a:lnTo>
                  <a:pt x="194469" y="39688"/>
                </a:lnTo>
                <a:cubicBezTo>
                  <a:pt x="216396" y="39688"/>
                  <a:pt x="234156" y="57448"/>
                  <a:pt x="234156" y="79375"/>
                </a:cubicBezTo>
                <a:cubicBezTo>
                  <a:pt x="234156" y="86816"/>
                  <a:pt x="232122" y="93762"/>
                  <a:pt x="228600" y="99665"/>
                </a:cubicBezTo>
                <a:cubicBezTo>
                  <a:pt x="241350" y="106263"/>
                  <a:pt x="250031" y="119559"/>
                  <a:pt x="250031" y="134938"/>
                </a:cubicBezTo>
                <a:cubicBezTo>
                  <a:pt x="250031" y="147935"/>
                  <a:pt x="243780" y="159445"/>
                  <a:pt x="234156" y="166688"/>
                </a:cubicBezTo>
                <a:cubicBezTo>
                  <a:pt x="239117" y="173335"/>
                  <a:pt x="242094" y="181570"/>
                  <a:pt x="242094" y="190500"/>
                </a:cubicBezTo>
                <a:cubicBezTo>
                  <a:pt x="242094" y="212427"/>
                  <a:pt x="224334" y="230188"/>
                  <a:pt x="202406" y="230188"/>
                </a:cubicBezTo>
                <a:cubicBezTo>
                  <a:pt x="202059" y="230188"/>
                  <a:pt x="201761" y="230188"/>
                  <a:pt x="201414" y="230188"/>
                </a:cubicBezTo>
                <a:cubicBezTo>
                  <a:pt x="197892" y="243880"/>
                  <a:pt x="185440" y="254000"/>
                  <a:pt x="170656" y="254000"/>
                </a:cubicBezTo>
                <a:lnTo>
                  <a:pt x="154781" y="254000"/>
                </a:lnTo>
                <a:cubicBezTo>
                  <a:pt x="146000" y="254000"/>
                  <a:pt x="138906" y="246906"/>
                  <a:pt x="138906" y="238125"/>
                </a:cubicBezTo>
                <a:lnTo>
                  <a:pt x="138906" y="15875"/>
                </a:lnTo>
                <a:cubicBezTo>
                  <a:pt x="138906" y="7094"/>
                  <a:pt x="146000" y="0"/>
                  <a:pt x="154781" y="0"/>
                </a:cubicBezTo>
                <a:lnTo>
                  <a:pt x="166688" y="0"/>
                </a:lnTo>
                <a:cubicBezTo>
                  <a:pt x="182017" y="0"/>
                  <a:pt x="194469" y="12452"/>
                  <a:pt x="194469" y="27781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34" name="Text 32"/>
          <p:cNvSpPr/>
          <p:nvPr/>
        </p:nvSpPr>
        <p:spPr>
          <a:xfrm>
            <a:off x="1485900" y="4648200"/>
            <a:ext cx="1600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智能领先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1485900" y="5003800"/>
            <a:ext cx="1562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vs 传统自动化工具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23900" y="5410200"/>
            <a:ext cx="71882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通过</a:t>
            </a:r>
            <a:pPr>
              <a:lnSpc>
                <a:spcPct val="140000"/>
              </a:lnSpc>
            </a:pPr>
            <a:r>
              <a:rPr lang="en-US" sz="16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 Agent和MCP代理技术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，实现比BrowserUse更智能的设备协同与自动化，支持自然语言指令。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723900" y="6223000"/>
            <a:ext cx="800100" cy="304800"/>
          </a:xfrm>
          <a:custGeom>
            <a:avLst/>
            <a:gdLst/>
            <a:ahLst/>
            <a:cxnLst/>
            <a:rect l="l" t="t" r="r" b="b"/>
            <a:pathLst>
              <a:path w="800100" h="304800">
                <a:moveTo>
                  <a:pt x="152400" y="0"/>
                </a:moveTo>
                <a:lnTo>
                  <a:pt x="647700" y="0"/>
                </a:lnTo>
                <a:cubicBezTo>
                  <a:pt x="731812" y="0"/>
                  <a:pt x="800100" y="68288"/>
                  <a:pt x="800100" y="152400"/>
                </a:cubicBezTo>
                <a:lnTo>
                  <a:pt x="800100" y="152400"/>
                </a:lnTo>
                <a:cubicBezTo>
                  <a:pt x="800100" y="236512"/>
                  <a:pt x="731812" y="304800"/>
                  <a:pt x="6477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723900" y="6223000"/>
            <a:ext cx="876300" cy="3048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 Agent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1575792" y="6223000"/>
            <a:ext cx="812800" cy="304800"/>
          </a:xfrm>
          <a:custGeom>
            <a:avLst/>
            <a:gdLst/>
            <a:ahLst/>
            <a:cxnLst/>
            <a:rect l="l" t="t" r="r" b="b"/>
            <a:pathLst>
              <a:path w="812800" h="304800">
                <a:moveTo>
                  <a:pt x="152400" y="0"/>
                </a:moveTo>
                <a:lnTo>
                  <a:pt x="660400" y="0"/>
                </a:lnTo>
                <a:cubicBezTo>
                  <a:pt x="744512" y="0"/>
                  <a:pt x="812800" y="68288"/>
                  <a:pt x="812800" y="152400"/>
                </a:cubicBezTo>
                <a:lnTo>
                  <a:pt x="812800" y="152400"/>
                </a:lnTo>
                <a:cubicBezTo>
                  <a:pt x="812800" y="236512"/>
                  <a:pt x="744512" y="304800"/>
                  <a:pt x="660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1575792" y="6223000"/>
            <a:ext cx="889000" cy="3048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自然语言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2439392" y="6223000"/>
            <a:ext cx="812800" cy="304800"/>
          </a:xfrm>
          <a:custGeom>
            <a:avLst/>
            <a:gdLst/>
            <a:ahLst/>
            <a:cxnLst/>
            <a:rect l="l" t="t" r="r" b="b"/>
            <a:pathLst>
              <a:path w="812800" h="304800">
                <a:moveTo>
                  <a:pt x="152400" y="0"/>
                </a:moveTo>
                <a:lnTo>
                  <a:pt x="660400" y="0"/>
                </a:lnTo>
                <a:cubicBezTo>
                  <a:pt x="744512" y="0"/>
                  <a:pt x="812800" y="68288"/>
                  <a:pt x="812800" y="152400"/>
                </a:cubicBezTo>
                <a:lnTo>
                  <a:pt x="812800" y="152400"/>
                </a:lnTo>
                <a:cubicBezTo>
                  <a:pt x="812800" y="236512"/>
                  <a:pt x="744512" y="304800"/>
                  <a:pt x="660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2439392" y="6223000"/>
            <a:ext cx="889000" cy="3048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智能协同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8235950" y="4438650"/>
            <a:ext cx="7505700" cy="2438400"/>
          </a:xfrm>
          <a:custGeom>
            <a:avLst/>
            <a:gdLst/>
            <a:ahLst/>
            <a:cxnLst/>
            <a:rect l="l" t="t" r="r" b="b"/>
            <a:pathLst>
              <a:path w="7505700" h="2438400">
                <a:moveTo>
                  <a:pt x="50792" y="0"/>
                </a:moveTo>
                <a:lnTo>
                  <a:pt x="7454908" y="0"/>
                </a:lnTo>
                <a:cubicBezTo>
                  <a:pt x="7482960" y="0"/>
                  <a:pt x="7505700" y="22740"/>
                  <a:pt x="7505700" y="50792"/>
                </a:cubicBezTo>
                <a:lnTo>
                  <a:pt x="7505700" y="2387608"/>
                </a:lnTo>
                <a:cubicBezTo>
                  <a:pt x="7505700" y="2415660"/>
                  <a:pt x="7482960" y="2438400"/>
                  <a:pt x="7454908" y="2438400"/>
                </a:cubicBezTo>
                <a:lnTo>
                  <a:pt x="50792" y="2438400"/>
                </a:lnTo>
                <a:cubicBezTo>
                  <a:pt x="22740" y="2438400"/>
                  <a:pt x="0" y="2415660"/>
                  <a:pt x="0" y="2387608"/>
                </a:cubicBezTo>
                <a:lnTo>
                  <a:pt x="0" y="50792"/>
                </a:lnTo>
                <a:cubicBezTo>
                  <a:pt x="0" y="22759"/>
                  <a:pt x="22759" y="0"/>
                  <a:pt x="50792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445500" y="4648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0798" y="0"/>
                </a:moveTo>
                <a:lnTo>
                  <a:pt x="558802" y="0"/>
                </a:lnTo>
                <a:cubicBezTo>
                  <a:pt x="586857" y="0"/>
                  <a:pt x="609600" y="22743"/>
                  <a:pt x="609600" y="50798"/>
                </a:cubicBezTo>
                <a:lnTo>
                  <a:pt x="609600" y="558802"/>
                </a:lnTo>
                <a:cubicBezTo>
                  <a:pt x="609600" y="586857"/>
                  <a:pt x="586857" y="609600"/>
                  <a:pt x="558802" y="609600"/>
                </a:cubicBezTo>
                <a:lnTo>
                  <a:pt x="50798" y="609600"/>
                </a:lnTo>
                <a:cubicBezTo>
                  <a:pt x="22743" y="609600"/>
                  <a:pt x="0" y="586857"/>
                  <a:pt x="0" y="5588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45" name="Shape 43"/>
          <p:cNvSpPr/>
          <p:nvPr/>
        </p:nvSpPr>
        <p:spPr>
          <a:xfrm>
            <a:off x="8607425" y="4826000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123031" y="43656"/>
                </a:moveTo>
                <a:lnTo>
                  <a:pt x="162719" y="43656"/>
                </a:lnTo>
                <a:lnTo>
                  <a:pt x="162719" y="67469"/>
                </a:lnTo>
                <a:lnTo>
                  <a:pt x="123031" y="67469"/>
                </a:lnTo>
                <a:lnTo>
                  <a:pt x="123031" y="43656"/>
                </a:lnTo>
                <a:close/>
                <a:moveTo>
                  <a:pt x="119063" y="15875"/>
                </a:moveTo>
                <a:cubicBezTo>
                  <a:pt x="105916" y="15875"/>
                  <a:pt x="95250" y="26541"/>
                  <a:pt x="95250" y="39688"/>
                </a:cubicBezTo>
                <a:lnTo>
                  <a:pt x="95250" y="71438"/>
                </a:lnTo>
                <a:cubicBezTo>
                  <a:pt x="95250" y="84584"/>
                  <a:pt x="105916" y="95250"/>
                  <a:pt x="119063" y="95250"/>
                </a:cubicBezTo>
                <a:lnTo>
                  <a:pt x="127000" y="95250"/>
                </a:lnTo>
                <a:lnTo>
                  <a:pt x="127000" y="111125"/>
                </a:lnTo>
                <a:lnTo>
                  <a:pt x="15875" y="111125"/>
                </a:lnTo>
                <a:cubicBezTo>
                  <a:pt x="7094" y="111125"/>
                  <a:pt x="0" y="118219"/>
                  <a:pt x="0" y="127000"/>
                </a:cubicBezTo>
                <a:cubicBezTo>
                  <a:pt x="0" y="135781"/>
                  <a:pt x="7094" y="142875"/>
                  <a:pt x="15875" y="142875"/>
                </a:cubicBezTo>
                <a:lnTo>
                  <a:pt x="63500" y="142875"/>
                </a:lnTo>
                <a:lnTo>
                  <a:pt x="63500" y="158750"/>
                </a:lnTo>
                <a:lnTo>
                  <a:pt x="55563" y="158750"/>
                </a:lnTo>
                <a:cubicBezTo>
                  <a:pt x="42416" y="158750"/>
                  <a:pt x="31750" y="169416"/>
                  <a:pt x="31750" y="182563"/>
                </a:cubicBezTo>
                <a:lnTo>
                  <a:pt x="31750" y="214313"/>
                </a:lnTo>
                <a:cubicBezTo>
                  <a:pt x="31750" y="227459"/>
                  <a:pt x="42416" y="238125"/>
                  <a:pt x="55563" y="238125"/>
                </a:cubicBezTo>
                <a:lnTo>
                  <a:pt x="103188" y="238125"/>
                </a:lnTo>
                <a:cubicBezTo>
                  <a:pt x="116334" y="238125"/>
                  <a:pt x="127000" y="227459"/>
                  <a:pt x="127000" y="214313"/>
                </a:cubicBezTo>
                <a:lnTo>
                  <a:pt x="127000" y="182563"/>
                </a:lnTo>
                <a:cubicBezTo>
                  <a:pt x="127000" y="169416"/>
                  <a:pt x="116334" y="158750"/>
                  <a:pt x="103188" y="158750"/>
                </a:cubicBezTo>
                <a:lnTo>
                  <a:pt x="95250" y="158750"/>
                </a:lnTo>
                <a:lnTo>
                  <a:pt x="95250" y="142875"/>
                </a:lnTo>
                <a:lnTo>
                  <a:pt x="190500" y="142875"/>
                </a:lnTo>
                <a:lnTo>
                  <a:pt x="190500" y="158750"/>
                </a:lnTo>
                <a:lnTo>
                  <a:pt x="182563" y="158750"/>
                </a:lnTo>
                <a:cubicBezTo>
                  <a:pt x="169416" y="158750"/>
                  <a:pt x="158750" y="169416"/>
                  <a:pt x="158750" y="182563"/>
                </a:cubicBezTo>
                <a:lnTo>
                  <a:pt x="158750" y="214313"/>
                </a:lnTo>
                <a:cubicBezTo>
                  <a:pt x="158750" y="227459"/>
                  <a:pt x="169416" y="238125"/>
                  <a:pt x="182563" y="238125"/>
                </a:cubicBezTo>
                <a:lnTo>
                  <a:pt x="230188" y="238125"/>
                </a:lnTo>
                <a:cubicBezTo>
                  <a:pt x="243334" y="238125"/>
                  <a:pt x="254000" y="227459"/>
                  <a:pt x="254000" y="214313"/>
                </a:cubicBezTo>
                <a:lnTo>
                  <a:pt x="254000" y="182563"/>
                </a:lnTo>
                <a:cubicBezTo>
                  <a:pt x="254000" y="169416"/>
                  <a:pt x="243334" y="158750"/>
                  <a:pt x="230188" y="158750"/>
                </a:cubicBezTo>
                <a:lnTo>
                  <a:pt x="222250" y="158750"/>
                </a:lnTo>
                <a:lnTo>
                  <a:pt x="222250" y="142875"/>
                </a:lnTo>
                <a:lnTo>
                  <a:pt x="269875" y="142875"/>
                </a:lnTo>
                <a:cubicBezTo>
                  <a:pt x="278656" y="142875"/>
                  <a:pt x="285750" y="135781"/>
                  <a:pt x="285750" y="127000"/>
                </a:cubicBezTo>
                <a:cubicBezTo>
                  <a:pt x="285750" y="118219"/>
                  <a:pt x="278656" y="111125"/>
                  <a:pt x="269875" y="111125"/>
                </a:cubicBezTo>
                <a:lnTo>
                  <a:pt x="158750" y="111125"/>
                </a:lnTo>
                <a:lnTo>
                  <a:pt x="158750" y="95250"/>
                </a:lnTo>
                <a:lnTo>
                  <a:pt x="166688" y="95250"/>
                </a:lnTo>
                <a:cubicBezTo>
                  <a:pt x="179834" y="95250"/>
                  <a:pt x="190500" y="84584"/>
                  <a:pt x="190500" y="71438"/>
                </a:cubicBezTo>
                <a:lnTo>
                  <a:pt x="190500" y="39688"/>
                </a:lnTo>
                <a:cubicBezTo>
                  <a:pt x="190500" y="26541"/>
                  <a:pt x="179834" y="15875"/>
                  <a:pt x="166688" y="15875"/>
                </a:cubicBezTo>
                <a:lnTo>
                  <a:pt x="119063" y="15875"/>
                </a:lnTo>
                <a:close/>
                <a:moveTo>
                  <a:pt x="222250" y="186531"/>
                </a:moveTo>
                <a:lnTo>
                  <a:pt x="226219" y="186531"/>
                </a:lnTo>
                <a:lnTo>
                  <a:pt x="226219" y="210344"/>
                </a:lnTo>
                <a:lnTo>
                  <a:pt x="186531" y="210344"/>
                </a:lnTo>
                <a:lnTo>
                  <a:pt x="186531" y="186531"/>
                </a:lnTo>
                <a:lnTo>
                  <a:pt x="222250" y="186531"/>
                </a:lnTo>
                <a:close/>
                <a:moveTo>
                  <a:pt x="95250" y="186531"/>
                </a:moveTo>
                <a:lnTo>
                  <a:pt x="99219" y="186531"/>
                </a:lnTo>
                <a:lnTo>
                  <a:pt x="99219" y="210344"/>
                </a:lnTo>
                <a:lnTo>
                  <a:pt x="59531" y="210344"/>
                </a:lnTo>
                <a:lnTo>
                  <a:pt x="59531" y="186531"/>
                </a:lnTo>
                <a:lnTo>
                  <a:pt x="95250" y="186531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6" name="Text 44"/>
          <p:cNvSpPr/>
          <p:nvPr/>
        </p:nvSpPr>
        <p:spPr>
          <a:xfrm>
            <a:off x="9207500" y="4648200"/>
            <a:ext cx="11430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开放生态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9207500" y="5003800"/>
            <a:ext cx="11049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vs 封闭系统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8445500" y="5410200"/>
            <a:ext cx="71882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通过</a:t>
            </a:r>
            <a:pPr>
              <a:lnSpc>
                <a:spcPct val="140000"/>
              </a:lnSpc>
            </a:pPr>
            <a:r>
              <a:rPr lang="en-US" sz="16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MCP协议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将设备能力开放给第三方工具，实现设备协同与能力扩展，构建生态系统。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8445500" y="62230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152400" y="0"/>
                </a:moveTo>
                <a:lnTo>
                  <a:pt x="685800" y="0"/>
                </a:lnTo>
                <a:cubicBezTo>
                  <a:pt x="769912" y="0"/>
                  <a:pt x="838200" y="68288"/>
                  <a:pt x="838200" y="152400"/>
                </a:cubicBezTo>
                <a:lnTo>
                  <a:pt x="838200" y="152400"/>
                </a:lnTo>
                <a:cubicBezTo>
                  <a:pt x="838200" y="236512"/>
                  <a:pt x="769912" y="304800"/>
                  <a:pt x="6858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50" name="Text 48"/>
          <p:cNvSpPr/>
          <p:nvPr/>
        </p:nvSpPr>
        <p:spPr>
          <a:xfrm>
            <a:off x="8445500" y="6223000"/>
            <a:ext cx="914400" cy="3048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MCP协议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9337675" y="6223000"/>
            <a:ext cx="736600" cy="304800"/>
          </a:xfrm>
          <a:custGeom>
            <a:avLst/>
            <a:gdLst/>
            <a:ahLst/>
            <a:cxnLst/>
            <a:rect l="l" t="t" r="r" b="b"/>
            <a:pathLst>
              <a:path w="736600" h="304800">
                <a:moveTo>
                  <a:pt x="152400" y="0"/>
                </a:moveTo>
                <a:lnTo>
                  <a:pt x="584200" y="0"/>
                </a:lnTo>
                <a:cubicBezTo>
                  <a:pt x="668312" y="0"/>
                  <a:pt x="736600" y="68288"/>
                  <a:pt x="736600" y="152400"/>
                </a:cubicBezTo>
                <a:lnTo>
                  <a:pt x="736600" y="152400"/>
                </a:lnTo>
                <a:cubicBezTo>
                  <a:pt x="736600" y="236512"/>
                  <a:pt x="668312" y="304800"/>
                  <a:pt x="5842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9337675" y="6223000"/>
            <a:ext cx="812800" cy="3048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开放API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10127059" y="6223000"/>
            <a:ext cx="812800" cy="304800"/>
          </a:xfrm>
          <a:custGeom>
            <a:avLst/>
            <a:gdLst/>
            <a:ahLst/>
            <a:cxnLst/>
            <a:rect l="l" t="t" r="r" b="b"/>
            <a:pathLst>
              <a:path w="812800" h="304800">
                <a:moveTo>
                  <a:pt x="152400" y="0"/>
                </a:moveTo>
                <a:lnTo>
                  <a:pt x="660400" y="0"/>
                </a:lnTo>
                <a:cubicBezTo>
                  <a:pt x="744512" y="0"/>
                  <a:pt x="812800" y="68288"/>
                  <a:pt x="812800" y="152400"/>
                </a:cubicBezTo>
                <a:lnTo>
                  <a:pt x="812800" y="152400"/>
                </a:lnTo>
                <a:cubicBezTo>
                  <a:pt x="812800" y="236512"/>
                  <a:pt x="744512" y="304800"/>
                  <a:pt x="660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54" name="Text 52"/>
          <p:cNvSpPr/>
          <p:nvPr/>
        </p:nvSpPr>
        <p:spPr>
          <a:xfrm>
            <a:off x="10127059" y="6223000"/>
            <a:ext cx="889000" cy="3048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生态共建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514350" y="7092950"/>
            <a:ext cx="15227300" cy="1536700"/>
          </a:xfrm>
          <a:custGeom>
            <a:avLst/>
            <a:gdLst/>
            <a:ahLst/>
            <a:cxnLst/>
            <a:rect l="l" t="t" r="r" b="b"/>
            <a:pathLst>
              <a:path w="15227300" h="1536700">
                <a:moveTo>
                  <a:pt x="50803" y="0"/>
                </a:moveTo>
                <a:lnTo>
                  <a:pt x="15176497" y="0"/>
                </a:lnTo>
                <a:cubicBezTo>
                  <a:pt x="15204555" y="0"/>
                  <a:pt x="15227300" y="22745"/>
                  <a:pt x="15227300" y="50803"/>
                </a:cubicBezTo>
                <a:lnTo>
                  <a:pt x="15227300" y="1485897"/>
                </a:lnTo>
                <a:cubicBezTo>
                  <a:pt x="15227300" y="1513955"/>
                  <a:pt x="15204555" y="1536700"/>
                  <a:pt x="15176497" y="1536700"/>
                </a:cubicBezTo>
                <a:lnTo>
                  <a:pt x="50803" y="1536700"/>
                </a:lnTo>
                <a:cubicBezTo>
                  <a:pt x="22745" y="1536700"/>
                  <a:pt x="0" y="1513955"/>
                  <a:pt x="0" y="1485897"/>
                </a:cubicBezTo>
                <a:lnTo>
                  <a:pt x="0" y="50803"/>
                </a:lnTo>
                <a:cubicBezTo>
                  <a:pt x="0" y="22764"/>
                  <a:pt x="22764" y="0"/>
                  <a:pt x="50803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98C9A3">
                <a:alpha val="30196"/>
              </a:srgbClr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750888" y="7670800"/>
            <a:ext cx="428625" cy="381000"/>
          </a:xfrm>
          <a:custGeom>
            <a:avLst/>
            <a:gdLst/>
            <a:ahLst/>
            <a:cxnLst/>
            <a:rect l="l" t="t" r="r" b="b"/>
            <a:pathLst>
              <a:path w="428625" h="381000">
                <a:moveTo>
                  <a:pt x="232916" y="64889"/>
                </a:moveTo>
                <a:cubicBezTo>
                  <a:pt x="239762" y="59457"/>
                  <a:pt x="244078" y="51048"/>
                  <a:pt x="244078" y="41672"/>
                </a:cubicBezTo>
                <a:cubicBezTo>
                  <a:pt x="244078" y="25226"/>
                  <a:pt x="230758" y="11906"/>
                  <a:pt x="214313" y="11906"/>
                </a:cubicBezTo>
                <a:cubicBezTo>
                  <a:pt x="197867" y="11906"/>
                  <a:pt x="184547" y="25226"/>
                  <a:pt x="184547" y="41672"/>
                </a:cubicBezTo>
                <a:cubicBezTo>
                  <a:pt x="184547" y="51048"/>
                  <a:pt x="188937" y="59457"/>
                  <a:pt x="195709" y="64889"/>
                </a:cubicBezTo>
                <a:lnTo>
                  <a:pt x="144810" y="144959"/>
                </a:lnTo>
                <a:cubicBezTo>
                  <a:pt x="137368" y="156642"/>
                  <a:pt x="121518" y="159544"/>
                  <a:pt x="110430" y="151209"/>
                </a:cubicBezTo>
                <a:lnTo>
                  <a:pt x="66154" y="118095"/>
                </a:lnTo>
                <a:cubicBezTo>
                  <a:pt x="69503" y="113333"/>
                  <a:pt x="71438" y="107454"/>
                  <a:pt x="71438" y="101203"/>
                </a:cubicBezTo>
                <a:cubicBezTo>
                  <a:pt x="71438" y="84758"/>
                  <a:pt x="58117" y="71438"/>
                  <a:pt x="41672" y="71438"/>
                </a:cubicBezTo>
                <a:cubicBezTo>
                  <a:pt x="25226" y="71438"/>
                  <a:pt x="11906" y="84758"/>
                  <a:pt x="11906" y="101203"/>
                </a:cubicBezTo>
                <a:cubicBezTo>
                  <a:pt x="11906" y="117425"/>
                  <a:pt x="24929" y="130671"/>
                  <a:pt x="41077" y="130969"/>
                </a:cubicBezTo>
                <a:lnTo>
                  <a:pt x="65336" y="292819"/>
                </a:lnTo>
                <a:cubicBezTo>
                  <a:pt x="68833" y="316111"/>
                  <a:pt x="88850" y="333375"/>
                  <a:pt x="112440" y="333375"/>
                </a:cubicBezTo>
                <a:lnTo>
                  <a:pt x="316185" y="333375"/>
                </a:lnTo>
                <a:cubicBezTo>
                  <a:pt x="339775" y="333375"/>
                  <a:pt x="359792" y="316111"/>
                  <a:pt x="363289" y="292819"/>
                </a:cubicBezTo>
                <a:lnTo>
                  <a:pt x="387548" y="130969"/>
                </a:lnTo>
                <a:cubicBezTo>
                  <a:pt x="403696" y="130671"/>
                  <a:pt x="416719" y="117425"/>
                  <a:pt x="416719" y="101203"/>
                </a:cubicBezTo>
                <a:cubicBezTo>
                  <a:pt x="416719" y="84758"/>
                  <a:pt x="403399" y="71438"/>
                  <a:pt x="386953" y="71438"/>
                </a:cubicBezTo>
                <a:cubicBezTo>
                  <a:pt x="370508" y="71438"/>
                  <a:pt x="357188" y="84758"/>
                  <a:pt x="357188" y="101203"/>
                </a:cubicBezTo>
                <a:cubicBezTo>
                  <a:pt x="357188" y="107454"/>
                  <a:pt x="359122" y="113333"/>
                  <a:pt x="362471" y="118095"/>
                </a:cubicBezTo>
                <a:lnTo>
                  <a:pt x="318269" y="151284"/>
                </a:lnTo>
                <a:cubicBezTo>
                  <a:pt x="307181" y="159618"/>
                  <a:pt x="291331" y="156716"/>
                  <a:pt x="283890" y="145033"/>
                </a:cubicBezTo>
                <a:lnTo>
                  <a:pt x="232916" y="64889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57" name="Text 55"/>
          <p:cNvSpPr/>
          <p:nvPr/>
        </p:nvSpPr>
        <p:spPr>
          <a:xfrm>
            <a:off x="1403350" y="7302500"/>
            <a:ext cx="14262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综合竞争优势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1403350" y="7759700"/>
            <a:ext cx="142367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DeviceTunnelHub = AWS Device Farm（设备农场） + BrowserUse（浏览器自动化） + 云手机平台 + AI Agent（智能驱动） + 零信任安全（企业级保障） + MCP开放生态（平台化能力）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shutterstock.com/20d6b3936b8b2f47d9e8dfd5d46dd0d8d64f3809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3185" r="3185" t="0" b="0"/>
          <a:stretch/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3C8082">
                  <a:alpha val="5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08000" y="17145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" y="0"/>
                </a:moveTo>
                <a:lnTo>
                  <a:pt x="965200" y="0"/>
                </a:lnTo>
                <a:cubicBezTo>
                  <a:pt x="993237" y="0"/>
                  <a:pt x="1016000" y="22763"/>
                  <a:pt x="1016000" y="50800"/>
                </a:cubicBezTo>
                <a:lnTo>
                  <a:pt x="1016000" y="965200"/>
                </a:lnTo>
                <a:cubicBezTo>
                  <a:pt x="1016000" y="993237"/>
                  <a:pt x="993237" y="1016000"/>
                  <a:pt x="965200" y="1016000"/>
                </a:cubicBez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5" name="Text 2"/>
          <p:cNvSpPr/>
          <p:nvPr/>
        </p:nvSpPr>
        <p:spPr>
          <a:xfrm>
            <a:off x="802481" y="1968500"/>
            <a:ext cx="6604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04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828800" y="1714500"/>
            <a:ext cx="76200" cy="1016000"/>
          </a:xfrm>
          <a:custGeom>
            <a:avLst/>
            <a:gdLst/>
            <a:ahLst/>
            <a:cxnLst/>
            <a:rect l="l" t="t" r="r" b="b"/>
            <a:pathLst>
              <a:path w="76200" h="1016000">
                <a:moveTo>
                  <a:pt x="0" y="0"/>
                </a:moveTo>
                <a:lnTo>
                  <a:pt x="76200" y="0"/>
                </a:lnTo>
                <a:lnTo>
                  <a:pt x="762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Text 4"/>
          <p:cNvSpPr/>
          <p:nvPr/>
        </p:nvSpPr>
        <p:spPr>
          <a:xfrm>
            <a:off x="508000" y="3136900"/>
            <a:ext cx="33782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商业模式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与盈利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508000" y="5727700"/>
            <a:ext cx="30734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灵活的定价策略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与多元化的收入模型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08000" y="7264400"/>
            <a:ext cx="812800" cy="25400"/>
          </a:xfrm>
          <a:custGeom>
            <a:avLst/>
            <a:gdLst/>
            <a:ahLst/>
            <a:cxnLst/>
            <a:rect l="l" t="t" r="r" b="b"/>
            <a:pathLst>
              <a:path w="812800" h="25400">
                <a:moveTo>
                  <a:pt x="0" y="0"/>
                </a:moveTo>
                <a:lnTo>
                  <a:pt x="812800" y="0"/>
                </a:lnTo>
                <a:lnTo>
                  <a:pt x="81280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10" name="Text 7"/>
          <p:cNvSpPr/>
          <p:nvPr/>
        </p:nvSpPr>
        <p:spPr>
          <a:xfrm>
            <a:off x="1524000" y="7124700"/>
            <a:ext cx="1866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spc="160" kern="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CHAPTER FOUR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88902" y="586683"/>
            <a:ext cx="586683" cy="586683"/>
          </a:xfrm>
          <a:custGeom>
            <a:avLst/>
            <a:gdLst/>
            <a:ahLst/>
            <a:cxnLst/>
            <a:rect l="l" t="t" r="r" b="b"/>
            <a:pathLst>
              <a:path w="586683" h="586683">
                <a:moveTo>
                  <a:pt x="48888" y="0"/>
                </a:moveTo>
                <a:lnTo>
                  <a:pt x="537794" y="0"/>
                </a:lnTo>
                <a:cubicBezTo>
                  <a:pt x="564795" y="0"/>
                  <a:pt x="586683" y="21888"/>
                  <a:pt x="586683" y="48888"/>
                </a:cubicBezTo>
                <a:lnTo>
                  <a:pt x="586683" y="537794"/>
                </a:lnTo>
                <a:cubicBezTo>
                  <a:pt x="586683" y="564795"/>
                  <a:pt x="564795" y="586683"/>
                  <a:pt x="537794" y="586683"/>
                </a:cubicBezTo>
                <a:lnTo>
                  <a:pt x="48888" y="586683"/>
                </a:lnTo>
                <a:cubicBezTo>
                  <a:pt x="21888" y="586683"/>
                  <a:pt x="0" y="564795"/>
                  <a:pt x="0" y="537794"/>
                </a:cubicBezTo>
                <a:lnTo>
                  <a:pt x="0" y="48888"/>
                </a:lnTo>
                <a:cubicBezTo>
                  <a:pt x="0" y="21888"/>
                  <a:pt x="21888" y="0"/>
                  <a:pt x="4888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" name="Shape 1"/>
          <p:cNvSpPr/>
          <p:nvPr/>
        </p:nvSpPr>
        <p:spPr>
          <a:xfrm>
            <a:off x="705853" y="757798"/>
            <a:ext cx="152782" cy="244451"/>
          </a:xfrm>
          <a:custGeom>
            <a:avLst/>
            <a:gdLst/>
            <a:ahLst/>
            <a:cxnLst/>
            <a:rect l="l" t="t" r="r" b="b"/>
            <a:pathLst>
              <a:path w="152782" h="244451">
                <a:moveTo>
                  <a:pt x="64932" y="11459"/>
                </a:moveTo>
                <a:cubicBezTo>
                  <a:pt x="64932" y="5109"/>
                  <a:pt x="70041" y="0"/>
                  <a:pt x="76391" y="0"/>
                </a:cubicBezTo>
                <a:cubicBezTo>
                  <a:pt x="82741" y="0"/>
                  <a:pt x="87850" y="5109"/>
                  <a:pt x="87850" y="11459"/>
                </a:cubicBezTo>
                <a:lnTo>
                  <a:pt x="87850" y="30556"/>
                </a:lnTo>
                <a:lnTo>
                  <a:pt x="114586" y="30556"/>
                </a:lnTo>
                <a:cubicBezTo>
                  <a:pt x="123037" y="30556"/>
                  <a:pt x="129865" y="37384"/>
                  <a:pt x="129865" y="45835"/>
                </a:cubicBezTo>
                <a:cubicBezTo>
                  <a:pt x="129865" y="54285"/>
                  <a:pt x="123037" y="61113"/>
                  <a:pt x="114586" y="61113"/>
                </a:cubicBezTo>
                <a:lnTo>
                  <a:pt x="59728" y="61113"/>
                </a:lnTo>
                <a:cubicBezTo>
                  <a:pt x="47840" y="61113"/>
                  <a:pt x="38195" y="70757"/>
                  <a:pt x="38195" y="82645"/>
                </a:cubicBezTo>
                <a:cubicBezTo>
                  <a:pt x="38195" y="93388"/>
                  <a:pt x="46073" y="102459"/>
                  <a:pt x="56673" y="103987"/>
                </a:cubicBezTo>
                <a:lnTo>
                  <a:pt x="100406" y="110242"/>
                </a:lnTo>
                <a:cubicBezTo>
                  <a:pt x="126093" y="113918"/>
                  <a:pt x="145143" y="135880"/>
                  <a:pt x="145143" y="161806"/>
                </a:cubicBezTo>
                <a:cubicBezTo>
                  <a:pt x="145143" y="190595"/>
                  <a:pt x="121796" y="213895"/>
                  <a:pt x="93054" y="213895"/>
                </a:cubicBezTo>
                <a:lnTo>
                  <a:pt x="87850" y="213895"/>
                </a:lnTo>
                <a:lnTo>
                  <a:pt x="87850" y="232992"/>
                </a:lnTo>
                <a:cubicBezTo>
                  <a:pt x="87850" y="239342"/>
                  <a:pt x="82741" y="244451"/>
                  <a:pt x="76391" y="244451"/>
                </a:cubicBezTo>
                <a:cubicBezTo>
                  <a:pt x="70041" y="244451"/>
                  <a:pt x="64932" y="239342"/>
                  <a:pt x="64932" y="232992"/>
                </a:cubicBezTo>
                <a:lnTo>
                  <a:pt x="64932" y="213895"/>
                </a:lnTo>
                <a:lnTo>
                  <a:pt x="30556" y="213895"/>
                </a:lnTo>
                <a:cubicBezTo>
                  <a:pt x="22106" y="213895"/>
                  <a:pt x="15278" y="207067"/>
                  <a:pt x="15278" y="198617"/>
                </a:cubicBezTo>
                <a:cubicBezTo>
                  <a:pt x="15278" y="190166"/>
                  <a:pt x="22106" y="183338"/>
                  <a:pt x="30556" y="183338"/>
                </a:cubicBezTo>
                <a:lnTo>
                  <a:pt x="93054" y="183338"/>
                </a:lnTo>
                <a:cubicBezTo>
                  <a:pt x="104942" y="183338"/>
                  <a:pt x="114586" y="173694"/>
                  <a:pt x="114586" y="161806"/>
                </a:cubicBezTo>
                <a:cubicBezTo>
                  <a:pt x="114586" y="151063"/>
                  <a:pt x="106709" y="141992"/>
                  <a:pt x="96109" y="140464"/>
                </a:cubicBezTo>
                <a:lnTo>
                  <a:pt x="52376" y="134209"/>
                </a:lnTo>
                <a:cubicBezTo>
                  <a:pt x="26689" y="130581"/>
                  <a:pt x="7639" y="108571"/>
                  <a:pt x="7639" y="82645"/>
                </a:cubicBezTo>
                <a:cubicBezTo>
                  <a:pt x="7639" y="53903"/>
                  <a:pt x="30986" y="30556"/>
                  <a:pt x="59728" y="30556"/>
                </a:cubicBezTo>
                <a:lnTo>
                  <a:pt x="64932" y="30556"/>
                </a:lnTo>
                <a:lnTo>
                  <a:pt x="64932" y="11459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" name="Text 2"/>
          <p:cNvSpPr/>
          <p:nvPr/>
        </p:nvSpPr>
        <p:spPr>
          <a:xfrm>
            <a:off x="1271146" y="507236"/>
            <a:ext cx="1908915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40" b="1" spc="77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BUSINESS MODEL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271146" y="782244"/>
            <a:ext cx="3385648" cy="4889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465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定价策略与收入模型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271146" y="1417817"/>
            <a:ext cx="977805" cy="48890"/>
          </a:xfrm>
          <a:custGeom>
            <a:avLst/>
            <a:gdLst/>
            <a:ahLst/>
            <a:cxnLst/>
            <a:rect l="l" t="t" r="r" b="b"/>
            <a:pathLst>
              <a:path w="977805" h="48890">
                <a:moveTo>
                  <a:pt x="0" y="0"/>
                </a:moveTo>
                <a:lnTo>
                  <a:pt x="977805" y="0"/>
                </a:lnTo>
                <a:lnTo>
                  <a:pt x="977805" y="48890"/>
                </a:lnTo>
                <a:lnTo>
                  <a:pt x="0" y="4889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Shape 5"/>
          <p:cNvSpPr/>
          <p:nvPr/>
        </p:nvSpPr>
        <p:spPr>
          <a:xfrm>
            <a:off x="495014" y="1717269"/>
            <a:ext cx="7504650" cy="7419092"/>
          </a:xfrm>
          <a:custGeom>
            <a:avLst/>
            <a:gdLst/>
            <a:ahLst/>
            <a:cxnLst/>
            <a:rect l="l" t="t" r="r" b="b"/>
            <a:pathLst>
              <a:path w="7504650" h="7419092">
                <a:moveTo>
                  <a:pt x="48892" y="0"/>
                </a:moveTo>
                <a:lnTo>
                  <a:pt x="7455758" y="0"/>
                </a:lnTo>
                <a:cubicBezTo>
                  <a:pt x="7482760" y="0"/>
                  <a:pt x="7504650" y="21890"/>
                  <a:pt x="7504650" y="48892"/>
                </a:cubicBezTo>
                <a:lnTo>
                  <a:pt x="7504650" y="7370200"/>
                </a:lnTo>
                <a:cubicBezTo>
                  <a:pt x="7504650" y="7397202"/>
                  <a:pt x="7482760" y="7419092"/>
                  <a:pt x="7455758" y="7419092"/>
                </a:cubicBezTo>
                <a:lnTo>
                  <a:pt x="48892" y="7419092"/>
                </a:lnTo>
                <a:cubicBezTo>
                  <a:pt x="21890" y="7419092"/>
                  <a:pt x="0" y="7397202"/>
                  <a:pt x="0" y="7370200"/>
                </a:cubicBezTo>
                <a:lnTo>
                  <a:pt x="0" y="48892"/>
                </a:lnTo>
                <a:cubicBezTo>
                  <a:pt x="0" y="21908"/>
                  <a:pt x="21908" y="0"/>
                  <a:pt x="48892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45576" y="1967832"/>
            <a:ext cx="7125750" cy="342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925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公有云SaaS订阅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45576" y="2505624"/>
            <a:ext cx="7089083" cy="244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7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面向中小企业与开发者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751687" y="2951747"/>
            <a:ext cx="6991302" cy="1870051"/>
          </a:xfrm>
          <a:custGeom>
            <a:avLst/>
            <a:gdLst/>
            <a:ahLst/>
            <a:cxnLst/>
            <a:rect l="l" t="t" r="r" b="b"/>
            <a:pathLst>
              <a:path w="6991302" h="1870051">
                <a:moveTo>
                  <a:pt x="48883" y="0"/>
                </a:moveTo>
                <a:lnTo>
                  <a:pt x="6942419" y="0"/>
                </a:lnTo>
                <a:cubicBezTo>
                  <a:pt x="6969417" y="0"/>
                  <a:pt x="6991302" y="21886"/>
                  <a:pt x="6991302" y="48883"/>
                </a:cubicBezTo>
                <a:lnTo>
                  <a:pt x="6991302" y="1821168"/>
                </a:lnTo>
                <a:cubicBezTo>
                  <a:pt x="6991302" y="1848165"/>
                  <a:pt x="6969417" y="1870051"/>
                  <a:pt x="6942419" y="1870051"/>
                </a:cubicBezTo>
                <a:lnTo>
                  <a:pt x="48883" y="1870051"/>
                </a:lnTo>
                <a:cubicBezTo>
                  <a:pt x="21886" y="1870051"/>
                  <a:pt x="0" y="1848165"/>
                  <a:pt x="0" y="1821168"/>
                </a:cubicBezTo>
                <a:lnTo>
                  <a:pt x="0" y="48883"/>
                </a:lnTo>
                <a:cubicBezTo>
                  <a:pt x="0" y="21904"/>
                  <a:pt x="21904" y="0"/>
                  <a:pt x="48883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04469" y="3153420"/>
            <a:ext cx="684463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4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基础版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319115" y="3104529"/>
            <a:ext cx="415567" cy="391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31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$8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904469" y="3593432"/>
            <a:ext cx="6771296" cy="244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7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每设备/月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904469" y="3935663"/>
            <a:ext cx="6771296" cy="244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7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设备接入、基础隧道、VNC控制、AI基础功能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751687" y="4980692"/>
            <a:ext cx="6991302" cy="1870051"/>
          </a:xfrm>
          <a:custGeom>
            <a:avLst/>
            <a:gdLst/>
            <a:ahLst/>
            <a:cxnLst/>
            <a:rect l="l" t="t" r="r" b="b"/>
            <a:pathLst>
              <a:path w="6991302" h="1870051">
                <a:moveTo>
                  <a:pt x="48883" y="0"/>
                </a:moveTo>
                <a:lnTo>
                  <a:pt x="6942419" y="0"/>
                </a:lnTo>
                <a:cubicBezTo>
                  <a:pt x="6969417" y="0"/>
                  <a:pt x="6991302" y="21886"/>
                  <a:pt x="6991302" y="48883"/>
                </a:cubicBezTo>
                <a:lnTo>
                  <a:pt x="6991302" y="1821168"/>
                </a:lnTo>
                <a:cubicBezTo>
                  <a:pt x="6991302" y="1848165"/>
                  <a:pt x="6969417" y="1870051"/>
                  <a:pt x="6942419" y="1870051"/>
                </a:cubicBezTo>
                <a:lnTo>
                  <a:pt x="48883" y="1870051"/>
                </a:lnTo>
                <a:cubicBezTo>
                  <a:pt x="21886" y="1870051"/>
                  <a:pt x="0" y="1848165"/>
                  <a:pt x="0" y="1821168"/>
                </a:cubicBezTo>
                <a:lnTo>
                  <a:pt x="0" y="48883"/>
                </a:lnTo>
                <a:cubicBezTo>
                  <a:pt x="0" y="21904"/>
                  <a:pt x="21904" y="0"/>
                  <a:pt x="48883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04469" y="5182364"/>
            <a:ext cx="684463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4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专业版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7246066" y="5133474"/>
            <a:ext cx="488902" cy="391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31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$15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04469" y="5622376"/>
            <a:ext cx="6771296" cy="244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7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每设备/月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04469" y="5964608"/>
            <a:ext cx="6771296" cy="244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7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基础版+流程引擎、API接口、Session管理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51687" y="7009636"/>
            <a:ext cx="6991302" cy="1870051"/>
          </a:xfrm>
          <a:custGeom>
            <a:avLst/>
            <a:gdLst/>
            <a:ahLst/>
            <a:cxnLst/>
            <a:rect l="l" t="t" r="r" b="b"/>
            <a:pathLst>
              <a:path w="6991302" h="1870051">
                <a:moveTo>
                  <a:pt x="48883" y="0"/>
                </a:moveTo>
                <a:lnTo>
                  <a:pt x="6942419" y="0"/>
                </a:lnTo>
                <a:cubicBezTo>
                  <a:pt x="6969417" y="0"/>
                  <a:pt x="6991302" y="21886"/>
                  <a:pt x="6991302" y="48883"/>
                </a:cubicBezTo>
                <a:lnTo>
                  <a:pt x="6991302" y="1821168"/>
                </a:lnTo>
                <a:cubicBezTo>
                  <a:pt x="6991302" y="1848165"/>
                  <a:pt x="6969417" y="1870051"/>
                  <a:pt x="6942419" y="1870051"/>
                </a:cubicBezTo>
                <a:lnTo>
                  <a:pt x="48883" y="1870051"/>
                </a:lnTo>
                <a:cubicBezTo>
                  <a:pt x="21886" y="1870051"/>
                  <a:pt x="0" y="1848165"/>
                  <a:pt x="0" y="1821168"/>
                </a:cubicBezTo>
                <a:lnTo>
                  <a:pt x="0" y="48883"/>
                </a:lnTo>
                <a:cubicBezTo>
                  <a:pt x="0" y="21904"/>
                  <a:pt x="21904" y="0"/>
                  <a:pt x="48883" y="0"/>
                </a:cubicBezTo>
                <a:close/>
              </a:path>
            </a:pathLst>
          </a:custGeom>
          <a:solidFill>
            <a:srgbClr val="98C9A3">
              <a:alpha val="10196"/>
            </a:srgbClr>
          </a:solidFill>
          <a:ln w="12700">
            <a:solidFill>
              <a:srgbClr val="98C9A3">
                <a:alpha val="30196"/>
              </a:srgbClr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04469" y="7211308"/>
            <a:ext cx="684463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4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企业版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207966" y="7162418"/>
            <a:ext cx="525570" cy="391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31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$25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04469" y="7651320"/>
            <a:ext cx="6771296" cy="244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7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每设备/月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904469" y="7993552"/>
            <a:ext cx="6771296" cy="244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7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专业版+多设备协同、高级安全、优先支持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8254905" y="1717269"/>
            <a:ext cx="7504650" cy="4510123"/>
          </a:xfrm>
          <a:custGeom>
            <a:avLst/>
            <a:gdLst/>
            <a:ahLst/>
            <a:cxnLst/>
            <a:rect l="l" t="t" r="r" b="b"/>
            <a:pathLst>
              <a:path w="7504650" h="4510123">
                <a:moveTo>
                  <a:pt x="48890" y="0"/>
                </a:moveTo>
                <a:lnTo>
                  <a:pt x="7455760" y="0"/>
                </a:lnTo>
                <a:cubicBezTo>
                  <a:pt x="7482761" y="0"/>
                  <a:pt x="7504650" y="21889"/>
                  <a:pt x="7504650" y="48890"/>
                </a:cubicBezTo>
                <a:lnTo>
                  <a:pt x="7504650" y="4461234"/>
                </a:lnTo>
                <a:cubicBezTo>
                  <a:pt x="7504650" y="4488235"/>
                  <a:pt x="7482761" y="4510123"/>
                  <a:pt x="7455760" y="4510123"/>
                </a:cubicBezTo>
                <a:lnTo>
                  <a:pt x="48890" y="4510123"/>
                </a:lnTo>
                <a:cubicBezTo>
                  <a:pt x="21889" y="4510123"/>
                  <a:pt x="0" y="4488235"/>
                  <a:pt x="0" y="4461234"/>
                </a:cubicBezTo>
                <a:lnTo>
                  <a:pt x="0" y="48890"/>
                </a:lnTo>
                <a:cubicBezTo>
                  <a:pt x="0" y="21907"/>
                  <a:pt x="21907" y="0"/>
                  <a:pt x="48890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8505467" y="1967832"/>
            <a:ext cx="7125750" cy="342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925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私有化部署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505467" y="2505624"/>
            <a:ext cx="7089083" cy="244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7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面向大型企业与金融机构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8511578" y="2951747"/>
            <a:ext cx="6991302" cy="1430039"/>
          </a:xfrm>
          <a:custGeom>
            <a:avLst/>
            <a:gdLst/>
            <a:ahLst/>
            <a:cxnLst/>
            <a:rect l="l" t="t" r="r" b="b"/>
            <a:pathLst>
              <a:path w="6991302" h="1430039">
                <a:moveTo>
                  <a:pt x="48893" y="0"/>
                </a:moveTo>
                <a:lnTo>
                  <a:pt x="6942409" y="0"/>
                </a:lnTo>
                <a:cubicBezTo>
                  <a:pt x="6969412" y="0"/>
                  <a:pt x="6991302" y="21890"/>
                  <a:pt x="6991302" y="48893"/>
                </a:cubicBezTo>
                <a:lnTo>
                  <a:pt x="6991302" y="1381146"/>
                </a:lnTo>
                <a:cubicBezTo>
                  <a:pt x="6991302" y="1408149"/>
                  <a:pt x="6969412" y="1430039"/>
                  <a:pt x="6942409" y="1430039"/>
                </a:cubicBezTo>
                <a:lnTo>
                  <a:pt x="48893" y="1430039"/>
                </a:lnTo>
                <a:cubicBezTo>
                  <a:pt x="21890" y="1430039"/>
                  <a:pt x="0" y="1408149"/>
                  <a:pt x="0" y="1381146"/>
                </a:cubicBezTo>
                <a:lnTo>
                  <a:pt x="0" y="48893"/>
                </a:lnTo>
                <a:cubicBezTo>
                  <a:pt x="0" y="21908"/>
                  <a:pt x="21908" y="0"/>
                  <a:pt x="48893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8664360" y="3104529"/>
            <a:ext cx="6795741" cy="342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732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一次性许可费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8664360" y="3495651"/>
            <a:ext cx="6832409" cy="391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31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50-200万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8664360" y="3984553"/>
            <a:ext cx="6771296" cy="244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7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根据企业规模与功能需求定制报价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8511578" y="4540680"/>
            <a:ext cx="6991302" cy="1430039"/>
          </a:xfrm>
          <a:custGeom>
            <a:avLst/>
            <a:gdLst/>
            <a:ahLst/>
            <a:cxnLst/>
            <a:rect l="l" t="t" r="r" b="b"/>
            <a:pathLst>
              <a:path w="6991302" h="1430039">
                <a:moveTo>
                  <a:pt x="48893" y="0"/>
                </a:moveTo>
                <a:lnTo>
                  <a:pt x="6942409" y="0"/>
                </a:lnTo>
                <a:cubicBezTo>
                  <a:pt x="6969412" y="0"/>
                  <a:pt x="6991302" y="21890"/>
                  <a:pt x="6991302" y="48893"/>
                </a:cubicBezTo>
                <a:lnTo>
                  <a:pt x="6991302" y="1381146"/>
                </a:lnTo>
                <a:cubicBezTo>
                  <a:pt x="6991302" y="1408149"/>
                  <a:pt x="6969412" y="1430039"/>
                  <a:pt x="6942409" y="1430039"/>
                </a:cubicBezTo>
                <a:lnTo>
                  <a:pt x="48893" y="1430039"/>
                </a:lnTo>
                <a:cubicBezTo>
                  <a:pt x="21890" y="1430039"/>
                  <a:pt x="0" y="1408149"/>
                  <a:pt x="0" y="1381146"/>
                </a:cubicBezTo>
                <a:lnTo>
                  <a:pt x="0" y="48893"/>
                </a:lnTo>
                <a:cubicBezTo>
                  <a:pt x="0" y="21908"/>
                  <a:pt x="21908" y="0"/>
                  <a:pt x="48893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8664360" y="4693462"/>
            <a:ext cx="6795741" cy="342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732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年度维护费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8664360" y="5084583"/>
            <a:ext cx="6832409" cy="391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31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15-20%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8664360" y="5573486"/>
            <a:ext cx="6771296" cy="244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7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许可费的年度维护与技术支持费用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8254905" y="6435176"/>
            <a:ext cx="7504650" cy="2701185"/>
          </a:xfrm>
          <a:custGeom>
            <a:avLst/>
            <a:gdLst/>
            <a:ahLst/>
            <a:cxnLst/>
            <a:rect l="l" t="t" r="r" b="b"/>
            <a:pathLst>
              <a:path w="7504650" h="2701185">
                <a:moveTo>
                  <a:pt x="48891" y="0"/>
                </a:moveTo>
                <a:lnTo>
                  <a:pt x="7455758" y="0"/>
                </a:lnTo>
                <a:cubicBezTo>
                  <a:pt x="7482760" y="0"/>
                  <a:pt x="7504650" y="21889"/>
                  <a:pt x="7504650" y="48891"/>
                </a:cubicBezTo>
                <a:lnTo>
                  <a:pt x="7504650" y="2652294"/>
                </a:lnTo>
                <a:cubicBezTo>
                  <a:pt x="7504650" y="2679296"/>
                  <a:pt x="7482760" y="2701185"/>
                  <a:pt x="7455758" y="2701185"/>
                </a:cubicBezTo>
                <a:lnTo>
                  <a:pt x="48891" y="2701185"/>
                </a:lnTo>
                <a:cubicBezTo>
                  <a:pt x="21889" y="2701185"/>
                  <a:pt x="0" y="2679296"/>
                  <a:pt x="0" y="2652294"/>
                </a:cubicBezTo>
                <a:lnTo>
                  <a:pt x="0" y="48891"/>
                </a:lnTo>
                <a:cubicBezTo>
                  <a:pt x="0" y="21889"/>
                  <a:pt x="21889" y="0"/>
                  <a:pt x="48891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8456577" y="6636848"/>
            <a:ext cx="7223531" cy="342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925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其他收入模式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8456577" y="7199086"/>
            <a:ext cx="391122" cy="391122"/>
          </a:xfrm>
          <a:custGeom>
            <a:avLst/>
            <a:gdLst/>
            <a:ahLst/>
            <a:cxnLst/>
            <a:rect l="l" t="t" r="r" b="b"/>
            <a:pathLst>
              <a:path w="391122" h="391122">
                <a:moveTo>
                  <a:pt x="48890" y="0"/>
                </a:moveTo>
                <a:lnTo>
                  <a:pt x="342232" y="0"/>
                </a:lnTo>
                <a:cubicBezTo>
                  <a:pt x="369215" y="0"/>
                  <a:pt x="391122" y="21907"/>
                  <a:pt x="391122" y="48890"/>
                </a:cubicBezTo>
                <a:lnTo>
                  <a:pt x="391122" y="342232"/>
                </a:lnTo>
                <a:cubicBezTo>
                  <a:pt x="391122" y="369215"/>
                  <a:pt x="369215" y="391122"/>
                  <a:pt x="342232" y="391122"/>
                </a:cubicBezTo>
                <a:lnTo>
                  <a:pt x="48890" y="391122"/>
                </a:lnTo>
                <a:cubicBezTo>
                  <a:pt x="21907" y="391122"/>
                  <a:pt x="0" y="369215"/>
                  <a:pt x="0" y="342232"/>
                </a:cubicBezTo>
                <a:lnTo>
                  <a:pt x="0" y="48890"/>
                </a:lnTo>
                <a:cubicBezTo>
                  <a:pt x="0" y="21907"/>
                  <a:pt x="21907" y="0"/>
                  <a:pt x="4889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9" name="Shape 37"/>
          <p:cNvSpPr/>
          <p:nvPr/>
        </p:nvSpPr>
        <p:spPr>
          <a:xfrm>
            <a:off x="8569635" y="7309089"/>
            <a:ext cx="171116" cy="171116"/>
          </a:xfrm>
          <a:custGeom>
            <a:avLst/>
            <a:gdLst/>
            <a:ahLst/>
            <a:cxnLst/>
            <a:rect l="l" t="t" r="r" b="b"/>
            <a:pathLst>
              <a:path w="171116" h="171116">
                <a:moveTo>
                  <a:pt x="85558" y="0"/>
                </a:moveTo>
                <a:cubicBezTo>
                  <a:pt x="132779" y="0"/>
                  <a:pt x="171116" y="38337"/>
                  <a:pt x="171116" y="85558"/>
                </a:cubicBezTo>
                <a:cubicBezTo>
                  <a:pt x="171116" y="132779"/>
                  <a:pt x="132779" y="171116"/>
                  <a:pt x="85558" y="171116"/>
                </a:cubicBezTo>
                <a:cubicBezTo>
                  <a:pt x="38337" y="171116"/>
                  <a:pt x="0" y="132779"/>
                  <a:pt x="0" y="85558"/>
                </a:cubicBezTo>
                <a:cubicBezTo>
                  <a:pt x="0" y="38337"/>
                  <a:pt x="38337" y="0"/>
                  <a:pt x="85558" y="0"/>
                </a:cubicBezTo>
                <a:close/>
                <a:moveTo>
                  <a:pt x="77537" y="40105"/>
                </a:moveTo>
                <a:lnTo>
                  <a:pt x="77537" y="85558"/>
                </a:lnTo>
                <a:cubicBezTo>
                  <a:pt x="77537" y="88232"/>
                  <a:pt x="78874" y="90738"/>
                  <a:pt x="81113" y="92242"/>
                </a:cubicBezTo>
                <a:lnTo>
                  <a:pt x="113197" y="113632"/>
                </a:lnTo>
                <a:cubicBezTo>
                  <a:pt x="116873" y="116105"/>
                  <a:pt x="121853" y="115102"/>
                  <a:pt x="124326" y="111392"/>
                </a:cubicBezTo>
                <a:cubicBezTo>
                  <a:pt x="126799" y="107683"/>
                  <a:pt x="125797" y="102736"/>
                  <a:pt x="122087" y="100263"/>
                </a:cubicBezTo>
                <a:lnTo>
                  <a:pt x="93579" y="81280"/>
                </a:lnTo>
                <a:lnTo>
                  <a:pt x="93579" y="40105"/>
                </a:lnTo>
                <a:cubicBezTo>
                  <a:pt x="93579" y="35660"/>
                  <a:pt x="90003" y="32084"/>
                  <a:pt x="85558" y="32084"/>
                </a:cubicBezTo>
                <a:cubicBezTo>
                  <a:pt x="81113" y="32084"/>
                  <a:pt x="77537" y="35660"/>
                  <a:pt x="77537" y="40105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0" name="Text 38"/>
          <p:cNvSpPr/>
          <p:nvPr/>
        </p:nvSpPr>
        <p:spPr>
          <a:xfrm>
            <a:off x="8994369" y="7125750"/>
            <a:ext cx="2737853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4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按需付费(Serverless)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994369" y="7419092"/>
            <a:ext cx="2725630" cy="244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7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$0.03-0.10/分钟，适用于临时测试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456577" y="7834659"/>
            <a:ext cx="391122" cy="391122"/>
          </a:xfrm>
          <a:custGeom>
            <a:avLst/>
            <a:gdLst/>
            <a:ahLst/>
            <a:cxnLst/>
            <a:rect l="l" t="t" r="r" b="b"/>
            <a:pathLst>
              <a:path w="391122" h="391122">
                <a:moveTo>
                  <a:pt x="48890" y="0"/>
                </a:moveTo>
                <a:lnTo>
                  <a:pt x="342232" y="0"/>
                </a:lnTo>
                <a:cubicBezTo>
                  <a:pt x="369215" y="0"/>
                  <a:pt x="391122" y="21907"/>
                  <a:pt x="391122" y="48890"/>
                </a:cubicBezTo>
                <a:lnTo>
                  <a:pt x="391122" y="342232"/>
                </a:lnTo>
                <a:cubicBezTo>
                  <a:pt x="391122" y="369215"/>
                  <a:pt x="369215" y="391122"/>
                  <a:pt x="342232" y="391122"/>
                </a:cubicBezTo>
                <a:lnTo>
                  <a:pt x="48890" y="391122"/>
                </a:lnTo>
                <a:cubicBezTo>
                  <a:pt x="21907" y="391122"/>
                  <a:pt x="0" y="369215"/>
                  <a:pt x="0" y="342232"/>
                </a:cubicBezTo>
                <a:lnTo>
                  <a:pt x="0" y="48890"/>
                </a:lnTo>
                <a:cubicBezTo>
                  <a:pt x="0" y="21907"/>
                  <a:pt x="21907" y="0"/>
                  <a:pt x="4889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43" name="Shape 41"/>
          <p:cNvSpPr/>
          <p:nvPr/>
        </p:nvSpPr>
        <p:spPr>
          <a:xfrm>
            <a:off x="8580330" y="7944662"/>
            <a:ext cx="149726" cy="171116"/>
          </a:xfrm>
          <a:custGeom>
            <a:avLst/>
            <a:gdLst/>
            <a:ahLst/>
            <a:cxnLst/>
            <a:rect l="l" t="t" r="r" b="b"/>
            <a:pathLst>
              <a:path w="149726" h="171116">
                <a:moveTo>
                  <a:pt x="85558" y="21389"/>
                </a:moveTo>
                <a:cubicBezTo>
                  <a:pt x="85558" y="15474"/>
                  <a:pt x="80779" y="10695"/>
                  <a:pt x="74863" y="10695"/>
                </a:cubicBezTo>
                <a:cubicBezTo>
                  <a:pt x="68948" y="10695"/>
                  <a:pt x="64168" y="15474"/>
                  <a:pt x="64168" y="21389"/>
                </a:cubicBezTo>
                <a:lnTo>
                  <a:pt x="64168" y="74863"/>
                </a:lnTo>
                <a:lnTo>
                  <a:pt x="10695" y="74863"/>
                </a:lnTo>
                <a:cubicBezTo>
                  <a:pt x="4779" y="74863"/>
                  <a:pt x="0" y="79642"/>
                  <a:pt x="0" y="85558"/>
                </a:cubicBezTo>
                <a:cubicBezTo>
                  <a:pt x="0" y="91473"/>
                  <a:pt x="4779" y="96253"/>
                  <a:pt x="10695" y="96253"/>
                </a:cubicBezTo>
                <a:lnTo>
                  <a:pt x="64168" y="96253"/>
                </a:lnTo>
                <a:lnTo>
                  <a:pt x="64168" y="149726"/>
                </a:lnTo>
                <a:cubicBezTo>
                  <a:pt x="64168" y="155642"/>
                  <a:pt x="68948" y="160421"/>
                  <a:pt x="74863" y="160421"/>
                </a:cubicBezTo>
                <a:cubicBezTo>
                  <a:pt x="80779" y="160421"/>
                  <a:pt x="85558" y="155642"/>
                  <a:pt x="85558" y="149726"/>
                </a:cubicBezTo>
                <a:lnTo>
                  <a:pt x="85558" y="96253"/>
                </a:lnTo>
                <a:lnTo>
                  <a:pt x="139032" y="96253"/>
                </a:lnTo>
                <a:cubicBezTo>
                  <a:pt x="144947" y="96253"/>
                  <a:pt x="149726" y="91473"/>
                  <a:pt x="149726" y="85558"/>
                </a:cubicBezTo>
                <a:cubicBezTo>
                  <a:pt x="149726" y="79642"/>
                  <a:pt x="144947" y="74863"/>
                  <a:pt x="139032" y="74863"/>
                </a:cubicBezTo>
                <a:lnTo>
                  <a:pt x="85558" y="74863"/>
                </a:lnTo>
                <a:lnTo>
                  <a:pt x="85558" y="21389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4" name="Text 42"/>
          <p:cNvSpPr/>
          <p:nvPr/>
        </p:nvSpPr>
        <p:spPr>
          <a:xfrm>
            <a:off x="8994369" y="7761323"/>
            <a:ext cx="2676740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4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增值服务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8994369" y="8054665"/>
            <a:ext cx="2664517" cy="244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7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MCP集成、高级AI能力、专业支持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8456577" y="8470232"/>
            <a:ext cx="391122" cy="391122"/>
          </a:xfrm>
          <a:custGeom>
            <a:avLst/>
            <a:gdLst/>
            <a:ahLst/>
            <a:cxnLst/>
            <a:rect l="l" t="t" r="r" b="b"/>
            <a:pathLst>
              <a:path w="391122" h="391122">
                <a:moveTo>
                  <a:pt x="48890" y="0"/>
                </a:moveTo>
                <a:lnTo>
                  <a:pt x="342232" y="0"/>
                </a:lnTo>
                <a:cubicBezTo>
                  <a:pt x="369215" y="0"/>
                  <a:pt x="391122" y="21907"/>
                  <a:pt x="391122" y="48890"/>
                </a:cubicBezTo>
                <a:lnTo>
                  <a:pt x="391122" y="342232"/>
                </a:lnTo>
                <a:cubicBezTo>
                  <a:pt x="391122" y="369215"/>
                  <a:pt x="369215" y="391122"/>
                  <a:pt x="342232" y="391122"/>
                </a:cubicBezTo>
                <a:lnTo>
                  <a:pt x="48890" y="391122"/>
                </a:lnTo>
                <a:cubicBezTo>
                  <a:pt x="21907" y="391122"/>
                  <a:pt x="0" y="369215"/>
                  <a:pt x="0" y="342232"/>
                </a:cubicBezTo>
                <a:lnTo>
                  <a:pt x="0" y="48890"/>
                </a:lnTo>
                <a:cubicBezTo>
                  <a:pt x="0" y="21907"/>
                  <a:pt x="21907" y="0"/>
                  <a:pt x="4889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47" name="Shape 45"/>
          <p:cNvSpPr/>
          <p:nvPr/>
        </p:nvSpPr>
        <p:spPr>
          <a:xfrm>
            <a:off x="8558941" y="8580235"/>
            <a:ext cx="192505" cy="171116"/>
          </a:xfrm>
          <a:custGeom>
            <a:avLst/>
            <a:gdLst/>
            <a:ahLst/>
            <a:cxnLst/>
            <a:rect l="l" t="t" r="r" b="b"/>
            <a:pathLst>
              <a:path w="192505" h="171116">
                <a:moveTo>
                  <a:pt x="74897" y="32452"/>
                </a:moveTo>
                <a:lnTo>
                  <a:pt x="74897" y="49029"/>
                </a:lnTo>
                <a:lnTo>
                  <a:pt x="75064" y="49196"/>
                </a:lnTo>
                <a:cubicBezTo>
                  <a:pt x="77236" y="21657"/>
                  <a:pt x="100263" y="0"/>
                  <a:pt x="128370" y="0"/>
                </a:cubicBezTo>
                <a:cubicBezTo>
                  <a:pt x="135088" y="0"/>
                  <a:pt x="141538" y="1237"/>
                  <a:pt x="147454" y="3509"/>
                </a:cubicBezTo>
                <a:cubicBezTo>
                  <a:pt x="150796" y="4779"/>
                  <a:pt x="151397" y="9024"/>
                  <a:pt x="148891" y="11564"/>
                </a:cubicBezTo>
                <a:lnTo>
                  <a:pt x="119246" y="41208"/>
                </a:lnTo>
                <a:cubicBezTo>
                  <a:pt x="118244" y="42211"/>
                  <a:pt x="117676" y="43581"/>
                  <a:pt x="117676" y="44985"/>
                </a:cubicBezTo>
                <a:lnTo>
                  <a:pt x="117676" y="58821"/>
                </a:lnTo>
                <a:cubicBezTo>
                  <a:pt x="117676" y="61762"/>
                  <a:pt x="120082" y="64168"/>
                  <a:pt x="123023" y="64168"/>
                </a:cubicBezTo>
                <a:lnTo>
                  <a:pt x="136859" y="64168"/>
                </a:lnTo>
                <a:cubicBezTo>
                  <a:pt x="138263" y="64168"/>
                  <a:pt x="139633" y="63600"/>
                  <a:pt x="140636" y="62598"/>
                </a:cubicBezTo>
                <a:lnTo>
                  <a:pt x="170280" y="32953"/>
                </a:lnTo>
                <a:cubicBezTo>
                  <a:pt x="172820" y="30413"/>
                  <a:pt x="177065" y="31048"/>
                  <a:pt x="178335" y="34390"/>
                </a:cubicBezTo>
                <a:cubicBezTo>
                  <a:pt x="180607" y="40306"/>
                  <a:pt x="181844" y="46756"/>
                  <a:pt x="181844" y="53474"/>
                </a:cubicBezTo>
                <a:cubicBezTo>
                  <a:pt x="181844" y="73727"/>
                  <a:pt x="170581" y="91373"/>
                  <a:pt x="153937" y="100430"/>
                </a:cubicBezTo>
                <a:lnTo>
                  <a:pt x="181176" y="127668"/>
                </a:lnTo>
                <a:cubicBezTo>
                  <a:pt x="187425" y="133918"/>
                  <a:pt x="187425" y="144078"/>
                  <a:pt x="181176" y="150361"/>
                </a:cubicBezTo>
                <a:lnTo>
                  <a:pt x="161089" y="170447"/>
                </a:lnTo>
                <a:cubicBezTo>
                  <a:pt x="154840" y="176697"/>
                  <a:pt x="144680" y="176697"/>
                  <a:pt x="138397" y="170447"/>
                </a:cubicBezTo>
                <a:lnTo>
                  <a:pt x="96286" y="128337"/>
                </a:lnTo>
                <a:cubicBezTo>
                  <a:pt x="87129" y="119179"/>
                  <a:pt x="85057" y="105644"/>
                  <a:pt x="90103" y="94481"/>
                </a:cubicBezTo>
                <a:lnTo>
                  <a:pt x="59790" y="64168"/>
                </a:lnTo>
                <a:lnTo>
                  <a:pt x="43213" y="64168"/>
                </a:lnTo>
                <a:cubicBezTo>
                  <a:pt x="39637" y="64168"/>
                  <a:pt x="36295" y="62397"/>
                  <a:pt x="34323" y="59423"/>
                </a:cubicBezTo>
                <a:lnTo>
                  <a:pt x="7821" y="19685"/>
                </a:lnTo>
                <a:cubicBezTo>
                  <a:pt x="6417" y="17579"/>
                  <a:pt x="6684" y="14739"/>
                  <a:pt x="8489" y="12934"/>
                </a:cubicBezTo>
                <a:lnTo>
                  <a:pt x="23662" y="-2239"/>
                </a:lnTo>
                <a:cubicBezTo>
                  <a:pt x="25467" y="-4044"/>
                  <a:pt x="28274" y="-4311"/>
                  <a:pt x="30413" y="-2908"/>
                </a:cubicBezTo>
                <a:lnTo>
                  <a:pt x="70151" y="23562"/>
                </a:lnTo>
                <a:cubicBezTo>
                  <a:pt x="73125" y="25534"/>
                  <a:pt x="74897" y="28876"/>
                  <a:pt x="74897" y="32452"/>
                </a:cubicBezTo>
                <a:close/>
                <a:moveTo>
                  <a:pt x="72056" y="99127"/>
                </a:moveTo>
                <a:cubicBezTo>
                  <a:pt x="69950" y="111493"/>
                  <a:pt x="72858" y="124560"/>
                  <a:pt x="80879" y="135021"/>
                </a:cubicBezTo>
                <a:lnTo>
                  <a:pt x="49129" y="166738"/>
                </a:lnTo>
                <a:cubicBezTo>
                  <a:pt x="39738" y="176129"/>
                  <a:pt x="24498" y="176129"/>
                  <a:pt x="15106" y="166738"/>
                </a:cubicBezTo>
                <a:cubicBezTo>
                  <a:pt x="5715" y="157346"/>
                  <a:pt x="5715" y="142106"/>
                  <a:pt x="15106" y="132715"/>
                </a:cubicBezTo>
                <a:lnTo>
                  <a:pt x="60358" y="87463"/>
                </a:lnTo>
                <a:lnTo>
                  <a:pt x="72056" y="99160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8" name="Text 46"/>
          <p:cNvSpPr/>
          <p:nvPr/>
        </p:nvSpPr>
        <p:spPr>
          <a:xfrm>
            <a:off x="8994369" y="8396896"/>
            <a:ext cx="2517847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4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定制开发服务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8994369" y="8690238"/>
            <a:ext cx="2505624" cy="244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7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按人天计费，$1000-2000/人天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.stockcake.com/321b25537b93caf234c56745b055a7c5f86a0ab1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21875" b="21875"/>
          <a:stretch/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3C8082">
                  <a:alpha val="5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08000" y="17145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" y="0"/>
                </a:moveTo>
                <a:lnTo>
                  <a:pt x="965200" y="0"/>
                </a:lnTo>
                <a:cubicBezTo>
                  <a:pt x="993237" y="0"/>
                  <a:pt x="1016000" y="22763"/>
                  <a:pt x="1016000" y="50800"/>
                </a:cubicBezTo>
                <a:lnTo>
                  <a:pt x="1016000" y="965200"/>
                </a:lnTo>
                <a:cubicBezTo>
                  <a:pt x="1016000" y="993237"/>
                  <a:pt x="993237" y="1016000"/>
                  <a:pt x="965200" y="1016000"/>
                </a:cubicBez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5" name="Text 2"/>
          <p:cNvSpPr/>
          <p:nvPr/>
        </p:nvSpPr>
        <p:spPr>
          <a:xfrm>
            <a:off x="805160" y="1968500"/>
            <a:ext cx="6477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05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828800" y="1714500"/>
            <a:ext cx="76200" cy="1016000"/>
          </a:xfrm>
          <a:custGeom>
            <a:avLst/>
            <a:gdLst/>
            <a:ahLst/>
            <a:cxnLst/>
            <a:rect l="l" t="t" r="r" b="b"/>
            <a:pathLst>
              <a:path w="76200" h="1016000">
                <a:moveTo>
                  <a:pt x="0" y="0"/>
                </a:moveTo>
                <a:lnTo>
                  <a:pt x="76200" y="0"/>
                </a:lnTo>
                <a:lnTo>
                  <a:pt x="762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Text 4"/>
          <p:cNvSpPr/>
          <p:nvPr/>
        </p:nvSpPr>
        <p:spPr>
          <a:xfrm>
            <a:off x="508000" y="3136900"/>
            <a:ext cx="59436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技术架构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与能力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508000" y="5727700"/>
            <a:ext cx="56388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全栈技术架构，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构建安全、智能、可扩展的设备互联体系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08000" y="7264400"/>
            <a:ext cx="812800" cy="25400"/>
          </a:xfrm>
          <a:custGeom>
            <a:avLst/>
            <a:gdLst/>
            <a:ahLst/>
            <a:cxnLst/>
            <a:rect l="l" t="t" r="r" b="b"/>
            <a:pathLst>
              <a:path w="812800" h="25400">
                <a:moveTo>
                  <a:pt x="0" y="0"/>
                </a:moveTo>
                <a:lnTo>
                  <a:pt x="812800" y="0"/>
                </a:lnTo>
                <a:lnTo>
                  <a:pt x="81280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10" name="Text 7"/>
          <p:cNvSpPr/>
          <p:nvPr/>
        </p:nvSpPr>
        <p:spPr>
          <a:xfrm>
            <a:off x="1524000" y="7124700"/>
            <a:ext cx="1739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spc="160" kern="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CHAPTER FIVE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609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0798" y="0"/>
                </a:moveTo>
                <a:lnTo>
                  <a:pt x="558802" y="0"/>
                </a:lnTo>
                <a:cubicBezTo>
                  <a:pt x="586857" y="0"/>
                  <a:pt x="609600" y="22743"/>
                  <a:pt x="609600" y="50798"/>
                </a:cubicBezTo>
                <a:lnTo>
                  <a:pt x="609600" y="558802"/>
                </a:lnTo>
                <a:cubicBezTo>
                  <a:pt x="609600" y="586857"/>
                  <a:pt x="586857" y="609600"/>
                  <a:pt x="558802" y="609600"/>
                </a:cubicBezTo>
                <a:lnTo>
                  <a:pt x="50798" y="609600"/>
                </a:lnTo>
                <a:cubicBezTo>
                  <a:pt x="22743" y="609600"/>
                  <a:pt x="0" y="586857"/>
                  <a:pt x="0" y="5588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" name="Shape 1"/>
          <p:cNvSpPr/>
          <p:nvPr/>
        </p:nvSpPr>
        <p:spPr>
          <a:xfrm>
            <a:off x="685800" y="7874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95250" y="31750"/>
                </a:moveTo>
                <a:cubicBezTo>
                  <a:pt x="95250" y="22969"/>
                  <a:pt x="102344" y="15875"/>
                  <a:pt x="111125" y="15875"/>
                </a:cubicBezTo>
                <a:lnTo>
                  <a:pt x="142875" y="15875"/>
                </a:lnTo>
                <a:cubicBezTo>
                  <a:pt x="151656" y="15875"/>
                  <a:pt x="158750" y="22969"/>
                  <a:pt x="158750" y="31750"/>
                </a:cubicBezTo>
                <a:lnTo>
                  <a:pt x="158750" y="63500"/>
                </a:lnTo>
                <a:cubicBezTo>
                  <a:pt x="158750" y="72281"/>
                  <a:pt x="151656" y="79375"/>
                  <a:pt x="142875" y="79375"/>
                </a:cubicBezTo>
                <a:lnTo>
                  <a:pt x="138906" y="79375"/>
                </a:lnTo>
                <a:lnTo>
                  <a:pt x="138906" y="111125"/>
                </a:lnTo>
                <a:lnTo>
                  <a:pt x="198438" y="111125"/>
                </a:lnTo>
                <a:cubicBezTo>
                  <a:pt x="218182" y="111125"/>
                  <a:pt x="234156" y="127099"/>
                  <a:pt x="234156" y="146844"/>
                </a:cubicBezTo>
                <a:lnTo>
                  <a:pt x="234156" y="174625"/>
                </a:lnTo>
                <a:lnTo>
                  <a:pt x="238125" y="174625"/>
                </a:lnTo>
                <a:cubicBezTo>
                  <a:pt x="246906" y="174625"/>
                  <a:pt x="254000" y="181719"/>
                  <a:pt x="254000" y="190500"/>
                </a:cubicBezTo>
                <a:lnTo>
                  <a:pt x="254000" y="222250"/>
                </a:lnTo>
                <a:cubicBezTo>
                  <a:pt x="254000" y="231031"/>
                  <a:pt x="246906" y="238125"/>
                  <a:pt x="238125" y="238125"/>
                </a:cubicBezTo>
                <a:lnTo>
                  <a:pt x="206375" y="238125"/>
                </a:lnTo>
                <a:cubicBezTo>
                  <a:pt x="197594" y="238125"/>
                  <a:pt x="190500" y="231031"/>
                  <a:pt x="190500" y="222250"/>
                </a:cubicBezTo>
                <a:lnTo>
                  <a:pt x="190500" y="190500"/>
                </a:lnTo>
                <a:cubicBezTo>
                  <a:pt x="190500" y="181719"/>
                  <a:pt x="197594" y="174625"/>
                  <a:pt x="206375" y="174625"/>
                </a:cubicBezTo>
                <a:lnTo>
                  <a:pt x="210344" y="174625"/>
                </a:lnTo>
                <a:lnTo>
                  <a:pt x="210344" y="146844"/>
                </a:lnTo>
                <a:cubicBezTo>
                  <a:pt x="210344" y="140246"/>
                  <a:pt x="205036" y="134938"/>
                  <a:pt x="198438" y="134938"/>
                </a:cubicBezTo>
                <a:lnTo>
                  <a:pt x="138906" y="134938"/>
                </a:lnTo>
                <a:lnTo>
                  <a:pt x="138906" y="174625"/>
                </a:lnTo>
                <a:lnTo>
                  <a:pt x="142875" y="174625"/>
                </a:lnTo>
                <a:cubicBezTo>
                  <a:pt x="151656" y="174625"/>
                  <a:pt x="158750" y="181719"/>
                  <a:pt x="158750" y="190500"/>
                </a:cubicBezTo>
                <a:lnTo>
                  <a:pt x="158750" y="222250"/>
                </a:lnTo>
                <a:cubicBezTo>
                  <a:pt x="158750" y="231031"/>
                  <a:pt x="151656" y="238125"/>
                  <a:pt x="142875" y="238125"/>
                </a:cubicBezTo>
                <a:lnTo>
                  <a:pt x="111125" y="238125"/>
                </a:lnTo>
                <a:cubicBezTo>
                  <a:pt x="102344" y="238125"/>
                  <a:pt x="95250" y="231031"/>
                  <a:pt x="95250" y="222250"/>
                </a:cubicBezTo>
                <a:lnTo>
                  <a:pt x="95250" y="190500"/>
                </a:lnTo>
                <a:cubicBezTo>
                  <a:pt x="95250" y="181719"/>
                  <a:pt x="102344" y="174625"/>
                  <a:pt x="111125" y="174625"/>
                </a:cubicBezTo>
                <a:lnTo>
                  <a:pt x="115094" y="174625"/>
                </a:lnTo>
                <a:lnTo>
                  <a:pt x="115094" y="134938"/>
                </a:lnTo>
                <a:lnTo>
                  <a:pt x="55563" y="134938"/>
                </a:lnTo>
                <a:cubicBezTo>
                  <a:pt x="48964" y="134938"/>
                  <a:pt x="43656" y="140246"/>
                  <a:pt x="43656" y="146844"/>
                </a:cubicBezTo>
                <a:lnTo>
                  <a:pt x="43656" y="174625"/>
                </a:lnTo>
                <a:lnTo>
                  <a:pt x="47625" y="174625"/>
                </a:lnTo>
                <a:cubicBezTo>
                  <a:pt x="56406" y="174625"/>
                  <a:pt x="63500" y="181719"/>
                  <a:pt x="63500" y="190500"/>
                </a:cubicBezTo>
                <a:lnTo>
                  <a:pt x="63500" y="222250"/>
                </a:lnTo>
                <a:cubicBezTo>
                  <a:pt x="63500" y="231031"/>
                  <a:pt x="56406" y="238125"/>
                  <a:pt x="47625" y="238125"/>
                </a:cubicBezTo>
                <a:lnTo>
                  <a:pt x="15875" y="238125"/>
                </a:lnTo>
                <a:cubicBezTo>
                  <a:pt x="7094" y="238125"/>
                  <a:pt x="0" y="231031"/>
                  <a:pt x="0" y="222250"/>
                </a:cubicBezTo>
                <a:lnTo>
                  <a:pt x="0" y="190500"/>
                </a:lnTo>
                <a:cubicBezTo>
                  <a:pt x="0" y="181719"/>
                  <a:pt x="7094" y="174625"/>
                  <a:pt x="15875" y="174625"/>
                </a:cubicBezTo>
                <a:lnTo>
                  <a:pt x="19844" y="174625"/>
                </a:lnTo>
                <a:lnTo>
                  <a:pt x="19844" y="146844"/>
                </a:lnTo>
                <a:cubicBezTo>
                  <a:pt x="19844" y="127099"/>
                  <a:pt x="35818" y="111125"/>
                  <a:pt x="55563" y="111125"/>
                </a:cubicBezTo>
                <a:lnTo>
                  <a:pt x="115094" y="111125"/>
                </a:lnTo>
                <a:lnTo>
                  <a:pt x="115094" y="79375"/>
                </a:lnTo>
                <a:lnTo>
                  <a:pt x="111125" y="79375"/>
                </a:lnTo>
                <a:cubicBezTo>
                  <a:pt x="102344" y="79375"/>
                  <a:pt x="95250" y="72281"/>
                  <a:pt x="95250" y="63500"/>
                </a:cubicBezTo>
                <a:lnTo>
                  <a:pt x="95250" y="31750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" name="Text 2"/>
          <p:cNvSpPr/>
          <p:nvPr/>
        </p:nvSpPr>
        <p:spPr>
          <a:xfrm>
            <a:off x="1320800" y="527050"/>
            <a:ext cx="23532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spc="80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TECH ARCHITECTURE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320800" y="812800"/>
            <a:ext cx="24765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核心技术架构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320800" y="1473200"/>
            <a:ext cx="1016000" cy="50800"/>
          </a:xfrm>
          <a:custGeom>
            <a:avLst/>
            <a:gdLst/>
            <a:ahLst/>
            <a:cxnLst/>
            <a:rect l="l" t="t" r="r" b="b"/>
            <a:pathLst>
              <a:path w="1016000" h="508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Shape 5"/>
          <p:cNvSpPr/>
          <p:nvPr/>
        </p:nvSpPr>
        <p:spPr>
          <a:xfrm>
            <a:off x="514350" y="1733550"/>
            <a:ext cx="5981700" cy="4787900"/>
          </a:xfrm>
          <a:custGeom>
            <a:avLst/>
            <a:gdLst/>
            <a:ahLst/>
            <a:cxnLst/>
            <a:rect l="l" t="t" r="r" b="b"/>
            <a:pathLst>
              <a:path w="5981700" h="4787900">
                <a:moveTo>
                  <a:pt x="50800" y="0"/>
                </a:moveTo>
                <a:lnTo>
                  <a:pt x="5930900" y="0"/>
                </a:lnTo>
                <a:cubicBezTo>
                  <a:pt x="5958956" y="0"/>
                  <a:pt x="5981700" y="22744"/>
                  <a:pt x="5981700" y="50800"/>
                </a:cubicBezTo>
                <a:lnTo>
                  <a:pt x="5981700" y="4737100"/>
                </a:lnTo>
                <a:cubicBezTo>
                  <a:pt x="5981700" y="4765156"/>
                  <a:pt x="5958956" y="4787900"/>
                  <a:pt x="5930900" y="4787900"/>
                </a:cubicBezTo>
                <a:lnTo>
                  <a:pt x="50800" y="4787900"/>
                </a:lnTo>
                <a:cubicBezTo>
                  <a:pt x="22744" y="4787900"/>
                  <a:pt x="0" y="4765156"/>
                  <a:pt x="0" y="4737100"/>
                </a:cubicBezTo>
                <a:lnTo>
                  <a:pt x="0" y="50800"/>
                </a:lnTo>
                <a:cubicBezTo>
                  <a:pt x="0" y="22744"/>
                  <a:pt x="22744" y="0"/>
                  <a:pt x="50800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3900" y="1943100"/>
            <a:ext cx="5689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架构层次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723900" y="24511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0"/>
                </a:moveTo>
                <a:lnTo>
                  <a:pt x="355600" y="0"/>
                </a:lnTo>
                <a:cubicBezTo>
                  <a:pt x="383637" y="0"/>
                  <a:pt x="406400" y="22763"/>
                  <a:pt x="406400" y="50800"/>
                </a:cubicBezTo>
                <a:lnTo>
                  <a:pt x="406400" y="355600"/>
                </a:lnTo>
                <a:cubicBezTo>
                  <a:pt x="406400" y="383637"/>
                  <a:pt x="383637" y="406400"/>
                  <a:pt x="3556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10" name="Text 8"/>
          <p:cNvSpPr/>
          <p:nvPr/>
        </p:nvSpPr>
        <p:spPr>
          <a:xfrm>
            <a:off x="878780" y="2501900"/>
            <a:ext cx="203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6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282700" y="2451100"/>
            <a:ext cx="2260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开放API层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282700" y="2755900"/>
            <a:ext cx="22479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RESTful API, MCP协议接口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723900" y="31115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0"/>
                </a:moveTo>
                <a:lnTo>
                  <a:pt x="355600" y="0"/>
                </a:lnTo>
                <a:cubicBezTo>
                  <a:pt x="383637" y="0"/>
                  <a:pt x="406400" y="22763"/>
                  <a:pt x="406400" y="50800"/>
                </a:cubicBezTo>
                <a:lnTo>
                  <a:pt x="406400" y="355600"/>
                </a:lnTo>
                <a:cubicBezTo>
                  <a:pt x="406400" y="383637"/>
                  <a:pt x="383637" y="406400"/>
                  <a:pt x="3556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14" name="Text 12"/>
          <p:cNvSpPr/>
          <p:nvPr/>
        </p:nvSpPr>
        <p:spPr>
          <a:xfrm>
            <a:off x="883146" y="3162300"/>
            <a:ext cx="190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5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282700" y="3111500"/>
            <a:ext cx="2425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AI与自动化层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282700" y="3416300"/>
            <a:ext cx="2413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 Agent, MCP协议, RPA引擎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723900" y="37719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0"/>
                </a:moveTo>
                <a:lnTo>
                  <a:pt x="355600" y="0"/>
                </a:lnTo>
                <a:cubicBezTo>
                  <a:pt x="383637" y="0"/>
                  <a:pt x="406400" y="22763"/>
                  <a:pt x="406400" y="50800"/>
                </a:cubicBezTo>
                <a:lnTo>
                  <a:pt x="406400" y="355600"/>
                </a:lnTo>
                <a:cubicBezTo>
                  <a:pt x="406400" y="383637"/>
                  <a:pt x="383637" y="406400"/>
                  <a:pt x="3556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18" name="Text 16"/>
          <p:cNvSpPr/>
          <p:nvPr/>
        </p:nvSpPr>
        <p:spPr>
          <a:xfrm>
            <a:off x="881955" y="3822700"/>
            <a:ext cx="190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4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282700" y="3771900"/>
            <a:ext cx="2082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Session管理层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282700" y="4076700"/>
            <a:ext cx="2070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持久化Session, VNC控制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23900" y="44323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0"/>
                </a:moveTo>
                <a:lnTo>
                  <a:pt x="355600" y="0"/>
                </a:lnTo>
                <a:cubicBezTo>
                  <a:pt x="383637" y="0"/>
                  <a:pt x="406400" y="22763"/>
                  <a:pt x="406400" y="50800"/>
                </a:cubicBezTo>
                <a:lnTo>
                  <a:pt x="406400" y="355600"/>
                </a:lnTo>
                <a:cubicBezTo>
                  <a:pt x="406400" y="383637"/>
                  <a:pt x="383637" y="406400"/>
                  <a:pt x="3556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2" name="Text 20"/>
          <p:cNvSpPr/>
          <p:nvPr/>
        </p:nvSpPr>
        <p:spPr>
          <a:xfrm>
            <a:off x="883146" y="4483100"/>
            <a:ext cx="190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3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282700" y="4432300"/>
            <a:ext cx="2108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设备管理层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282700" y="4737100"/>
            <a:ext cx="20955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生命周期管理, Serverless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723900" y="50927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0"/>
                </a:moveTo>
                <a:lnTo>
                  <a:pt x="355600" y="0"/>
                </a:lnTo>
                <a:cubicBezTo>
                  <a:pt x="383637" y="0"/>
                  <a:pt x="406400" y="22763"/>
                  <a:pt x="406400" y="50800"/>
                </a:cubicBezTo>
                <a:lnTo>
                  <a:pt x="406400" y="355600"/>
                </a:lnTo>
                <a:cubicBezTo>
                  <a:pt x="406400" y="383637"/>
                  <a:pt x="383637" y="406400"/>
                  <a:pt x="3556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6" name="Text 24"/>
          <p:cNvSpPr/>
          <p:nvPr/>
        </p:nvSpPr>
        <p:spPr>
          <a:xfrm>
            <a:off x="884833" y="5143500"/>
            <a:ext cx="190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2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282700" y="5092700"/>
            <a:ext cx="2324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隧道与通信层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282700" y="5397500"/>
            <a:ext cx="23114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WebRTC, QUIC, 端到端加密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723900" y="57531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0"/>
                </a:moveTo>
                <a:lnTo>
                  <a:pt x="355600" y="0"/>
                </a:lnTo>
                <a:cubicBezTo>
                  <a:pt x="383637" y="0"/>
                  <a:pt x="406400" y="22763"/>
                  <a:pt x="406400" y="50800"/>
                </a:cubicBezTo>
                <a:lnTo>
                  <a:pt x="406400" y="355600"/>
                </a:lnTo>
                <a:cubicBezTo>
                  <a:pt x="406400" y="383637"/>
                  <a:pt x="383637" y="406400"/>
                  <a:pt x="3556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0" name="Text 28"/>
          <p:cNvSpPr/>
          <p:nvPr/>
        </p:nvSpPr>
        <p:spPr>
          <a:xfrm>
            <a:off x="898029" y="5803900"/>
            <a:ext cx="165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1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282700" y="5753100"/>
            <a:ext cx="2209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设备接入层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282700" y="6057900"/>
            <a:ext cx="2197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实体设备, 虚拟设备, Agent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14350" y="6686550"/>
            <a:ext cx="5981700" cy="1943100"/>
          </a:xfrm>
          <a:custGeom>
            <a:avLst/>
            <a:gdLst/>
            <a:ahLst/>
            <a:cxnLst/>
            <a:rect l="l" t="t" r="r" b="b"/>
            <a:pathLst>
              <a:path w="5981700" h="1943100">
                <a:moveTo>
                  <a:pt x="50793" y="0"/>
                </a:moveTo>
                <a:lnTo>
                  <a:pt x="5930907" y="0"/>
                </a:lnTo>
                <a:cubicBezTo>
                  <a:pt x="5958959" y="0"/>
                  <a:pt x="5981700" y="22741"/>
                  <a:pt x="5981700" y="50793"/>
                </a:cubicBezTo>
                <a:lnTo>
                  <a:pt x="5981700" y="1892307"/>
                </a:lnTo>
                <a:cubicBezTo>
                  <a:pt x="5981700" y="1920359"/>
                  <a:pt x="5958959" y="1943100"/>
                  <a:pt x="5930907" y="1943100"/>
                </a:cubicBezTo>
                <a:lnTo>
                  <a:pt x="50793" y="1943100"/>
                </a:lnTo>
                <a:cubicBezTo>
                  <a:pt x="22741" y="1943100"/>
                  <a:pt x="0" y="1920359"/>
                  <a:pt x="0" y="1892307"/>
                </a:cubicBezTo>
                <a:lnTo>
                  <a:pt x="0" y="50793"/>
                </a:lnTo>
                <a:cubicBezTo>
                  <a:pt x="0" y="22741"/>
                  <a:pt x="22741" y="0"/>
                  <a:pt x="50793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98C9A3">
                <a:alpha val="30196"/>
              </a:srgbClr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749300" y="75057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04775" y="14288"/>
                </a:moveTo>
                <a:cubicBezTo>
                  <a:pt x="104775" y="6370"/>
                  <a:pt x="98405" y="0"/>
                  <a:pt x="90488" y="0"/>
                </a:cubicBezTo>
                <a:cubicBezTo>
                  <a:pt x="82570" y="0"/>
                  <a:pt x="76200" y="6370"/>
                  <a:pt x="76200" y="14288"/>
                </a:cubicBezTo>
                <a:lnTo>
                  <a:pt x="76200" y="38100"/>
                </a:lnTo>
                <a:cubicBezTo>
                  <a:pt x="55185" y="38100"/>
                  <a:pt x="38100" y="55185"/>
                  <a:pt x="38100" y="76200"/>
                </a:cubicBezTo>
                <a:lnTo>
                  <a:pt x="14288" y="76200"/>
                </a:lnTo>
                <a:cubicBezTo>
                  <a:pt x="6370" y="76200"/>
                  <a:pt x="0" y="82570"/>
                  <a:pt x="0" y="90488"/>
                </a:cubicBezTo>
                <a:cubicBezTo>
                  <a:pt x="0" y="98405"/>
                  <a:pt x="6370" y="104775"/>
                  <a:pt x="14288" y="104775"/>
                </a:cubicBezTo>
                <a:lnTo>
                  <a:pt x="38100" y="104775"/>
                </a:lnTo>
                <a:lnTo>
                  <a:pt x="38100" y="138113"/>
                </a:lnTo>
                <a:lnTo>
                  <a:pt x="14288" y="138113"/>
                </a:lnTo>
                <a:cubicBezTo>
                  <a:pt x="6370" y="138113"/>
                  <a:pt x="0" y="144482"/>
                  <a:pt x="0" y="152400"/>
                </a:cubicBezTo>
                <a:cubicBezTo>
                  <a:pt x="0" y="160318"/>
                  <a:pt x="6370" y="166688"/>
                  <a:pt x="14288" y="166688"/>
                </a:cubicBezTo>
                <a:lnTo>
                  <a:pt x="38100" y="166688"/>
                </a:lnTo>
                <a:lnTo>
                  <a:pt x="38100" y="200025"/>
                </a:lnTo>
                <a:lnTo>
                  <a:pt x="14288" y="200025"/>
                </a:lnTo>
                <a:cubicBezTo>
                  <a:pt x="6370" y="200025"/>
                  <a:pt x="0" y="206395"/>
                  <a:pt x="0" y="214313"/>
                </a:cubicBezTo>
                <a:cubicBezTo>
                  <a:pt x="0" y="222230"/>
                  <a:pt x="6370" y="228600"/>
                  <a:pt x="14288" y="228600"/>
                </a:cubicBezTo>
                <a:lnTo>
                  <a:pt x="38100" y="228600"/>
                </a:lnTo>
                <a:cubicBezTo>
                  <a:pt x="38100" y="249615"/>
                  <a:pt x="55185" y="266700"/>
                  <a:pt x="76200" y="266700"/>
                </a:cubicBezTo>
                <a:lnTo>
                  <a:pt x="76200" y="290513"/>
                </a:lnTo>
                <a:cubicBezTo>
                  <a:pt x="76200" y="298430"/>
                  <a:pt x="82570" y="304800"/>
                  <a:pt x="90488" y="304800"/>
                </a:cubicBezTo>
                <a:cubicBezTo>
                  <a:pt x="98405" y="304800"/>
                  <a:pt x="104775" y="298430"/>
                  <a:pt x="104775" y="290513"/>
                </a:cubicBezTo>
                <a:lnTo>
                  <a:pt x="104775" y="266700"/>
                </a:lnTo>
                <a:lnTo>
                  <a:pt x="138113" y="266700"/>
                </a:lnTo>
                <a:lnTo>
                  <a:pt x="138113" y="290513"/>
                </a:lnTo>
                <a:cubicBezTo>
                  <a:pt x="138113" y="298430"/>
                  <a:pt x="144482" y="304800"/>
                  <a:pt x="152400" y="304800"/>
                </a:cubicBezTo>
                <a:cubicBezTo>
                  <a:pt x="160318" y="304800"/>
                  <a:pt x="166688" y="298430"/>
                  <a:pt x="166688" y="290513"/>
                </a:cubicBezTo>
                <a:lnTo>
                  <a:pt x="166688" y="266700"/>
                </a:lnTo>
                <a:lnTo>
                  <a:pt x="200025" y="266700"/>
                </a:lnTo>
                <a:lnTo>
                  <a:pt x="200025" y="290513"/>
                </a:lnTo>
                <a:cubicBezTo>
                  <a:pt x="200025" y="298430"/>
                  <a:pt x="206395" y="304800"/>
                  <a:pt x="214313" y="304800"/>
                </a:cubicBezTo>
                <a:cubicBezTo>
                  <a:pt x="222230" y="304800"/>
                  <a:pt x="228600" y="298430"/>
                  <a:pt x="228600" y="290513"/>
                </a:cubicBezTo>
                <a:lnTo>
                  <a:pt x="228600" y="266700"/>
                </a:lnTo>
                <a:cubicBezTo>
                  <a:pt x="249615" y="266700"/>
                  <a:pt x="266700" y="249615"/>
                  <a:pt x="266700" y="228600"/>
                </a:cubicBezTo>
                <a:lnTo>
                  <a:pt x="290513" y="228600"/>
                </a:lnTo>
                <a:cubicBezTo>
                  <a:pt x="298430" y="228600"/>
                  <a:pt x="304800" y="222230"/>
                  <a:pt x="304800" y="214313"/>
                </a:cubicBezTo>
                <a:cubicBezTo>
                  <a:pt x="304800" y="206395"/>
                  <a:pt x="298430" y="200025"/>
                  <a:pt x="290513" y="200025"/>
                </a:cubicBezTo>
                <a:lnTo>
                  <a:pt x="266700" y="200025"/>
                </a:lnTo>
                <a:lnTo>
                  <a:pt x="266700" y="166688"/>
                </a:lnTo>
                <a:lnTo>
                  <a:pt x="290513" y="166688"/>
                </a:lnTo>
                <a:cubicBezTo>
                  <a:pt x="298430" y="166688"/>
                  <a:pt x="304800" y="160318"/>
                  <a:pt x="304800" y="152400"/>
                </a:cubicBezTo>
                <a:cubicBezTo>
                  <a:pt x="304800" y="144482"/>
                  <a:pt x="298430" y="138113"/>
                  <a:pt x="290513" y="138113"/>
                </a:cubicBezTo>
                <a:lnTo>
                  <a:pt x="266700" y="138113"/>
                </a:lnTo>
                <a:lnTo>
                  <a:pt x="266700" y="104775"/>
                </a:lnTo>
                <a:lnTo>
                  <a:pt x="290513" y="104775"/>
                </a:lnTo>
                <a:cubicBezTo>
                  <a:pt x="298430" y="104775"/>
                  <a:pt x="304800" y="98405"/>
                  <a:pt x="304800" y="90488"/>
                </a:cubicBezTo>
                <a:cubicBezTo>
                  <a:pt x="304800" y="82570"/>
                  <a:pt x="298430" y="76200"/>
                  <a:pt x="290513" y="76200"/>
                </a:cubicBezTo>
                <a:lnTo>
                  <a:pt x="266700" y="76200"/>
                </a:lnTo>
                <a:cubicBezTo>
                  <a:pt x="266700" y="55185"/>
                  <a:pt x="249615" y="38100"/>
                  <a:pt x="228600" y="38100"/>
                </a:cubicBezTo>
                <a:lnTo>
                  <a:pt x="228600" y="14288"/>
                </a:lnTo>
                <a:cubicBezTo>
                  <a:pt x="228600" y="6370"/>
                  <a:pt x="222230" y="0"/>
                  <a:pt x="214313" y="0"/>
                </a:cubicBezTo>
                <a:cubicBezTo>
                  <a:pt x="206395" y="0"/>
                  <a:pt x="200025" y="6370"/>
                  <a:pt x="200025" y="14288"/>
                </a:cubicBezTo>
                <a:lnTo>
                  <a:pt x="200025" y="38100"/>
                </a:lnTo>
                <a:lnTo>
                  <a:pt x="166688" y="38100"/>
                </a:lnTo>
                <a:lnTo>
                  <a:pt x="166688" y="14288"/>
                </a:lnTo>
                <a:cubicBezTo>
                  <a:pt x="166688" y="6370"/>
                  <a:pt x="160318" y="0"/>
                  <a:pt x="152400" y="0"/>
                </a:cubicBezTo>
                <a:cubicBezTo>
                  <a:pt x="144482" y="0"/>
                  <a:pt x="138113" y="6370"/>
                  <a:pt x="138113" y="14288"/>
                </a:cubicBezTo>
                <a:lnTo>
                  <a:pt x="138113" y="38100"/>
                </a:lnTo>
                <a:lnTo>
                  <a:pt x="104775" y="38100"/>
                </a:lnTo>
                <a:lnTo>
                  <a:pt x="104775" y="14288"/>
                </a:lnTo>
                <a:close/>
                <a:moveTo>
                  <a:pt x="95250" y="76200"/>
                </a:moveTo>
                <a:lnTo>
                  <a:pt x="209550" y="76200"/>
                </a:lnTo>
                <a:cubicBezTo>
                  <a:pt x="220087" y="76200"/>
                  <a:pt x="228600" y="84713"/>
                  <a:pt x="228600" y="95250"/>
                </a:cubicBezTo>
                <a:lnTo>
                  <a:pt x="228600" y="209550"/>
                </a:lnTo>
                <a:cubicBezTo>
                  <a:pt x="228600" y="220087"/>
                  <a:pt x="220087" y="228600"/>
                  <a:pt x="209550" y="228600"/>
                </a:cubicBezTo>
                <a:lnTo>
                  <a:pt x="95250" y="228600"/>
                </a:lnTo>
                <a:cubicBezTo>
                  <a:pt x="84713" y="228600"/>
                  <a:pt x="76200" y="220087"/>
                  <a:pt x="76200" y="209550"/>
                </a:cubicBezTo>
                <a:lnTo>
                  <a:pt x="76200" y="95250"/>
                </a:lnTo>
                <a:cubicBezTo>
                  <a:pt x="76200" y="84713"/>
                  <a:pt x="84713" y="76200"/>
                  <a:pt x="95250" y="76200"/>
                </a:cubicBezTo>
                <a:close/>
                <a:moveTo>
                  <a:pt x="104775" y="104775"/>
                </a:moveTo>
                <a:lnTo>
                  <a:pt x="104775" y="200025"/>
                </a:lnTo>
                <a:lnTo>
                  <a:pt x="200025" y="200025"/>
                </a:lnTo>
                <a:lnTo>
                  <a:pt x="200025" y="104775"/>
                </a:lnTo>
                <a:lnTo>
                  <a:pt x="104775" y="104775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35" name="Text 33"/>
          <p:cNvSpPr/>
          <p:nvPr/>
        </p:nvSpPr>
        <p:spPr>
          <a:xfrm>
            <a:off x="1226939" y="7165975"/>
            <a:ext cx="51689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技术栈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1226939" y="7572375"/>
            <a:ext cx="51435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Go/Java + React/Vue + WebRTC + Kubernetes + PostgreSQL/Redis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759773" y="1733550"/>
            <a:ext cx="8978900" cy="6896100"/>
          </a:xfrm>
          <a:custGeom>
            <a:avLst/>
            <a:gdLst/>
            <a:ahLst/>
            <a:cxnLst/>
            <a:rect l="l" t="t" r="r" b="b"/>
            <a:pathLst>
              <a:path w="8978900" h="6896100">
                <a:moveTo>
                  <a:pt x="50824" y="0"/>
                </a:moveTo>
                <a:lnTo>
                  <a:pt x="8928076" y="0"/>
                </a:lnTo>
                <a:cubicBezTo>
                  <a:pt x="8956145" y="0"/>
                  <a:pt x="8978900" y="22755"/>
                  <a:pt x="8978900" y="50824"/>
                </a:cubicBezTo>
                <a:lnTo>
                  <a:pt x="8978900" y="6845276"/>
                </a:lnTo>
                <a:cubicBezTo>
                  <a:pt x="8978900" y="6873345"/>
                  <a:pt x="8956145" y="6896100"/>
                  <a:pt x="8928076" y="6896100"/>
                </a:cubicBezTo>
                <a:lnTo>
                  <a:pt x="50824" y="6896100"/>
                </a:lnTo>
                <a:cubicBezTo>
                  <a:pt x="22755" y="6896100"/>
                  <a:pt x="0" y="6873345"/>
                  <a:pt x="0" y="6845276"/>
                </a:cubicBezTo>
                <a:lnTo>
                  <a:pt x="0" y="50824"/>
                </a:lnTo>
                <a:cubicBezTo>
                  <a:pt x="0" y="22774"/>
                  <a:pt x="22774" y="0"/>
                  <a:pt x="50824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6969323" y="1943100"/>
            <a:ext cx="8686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架构图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975673" y="2589808"/>
            <a:ext cx="8547100" cy="1092200"/>
          </a:xfrm>
          <a:custGeom>
            <a:avLst/>
            <a:gdLst/>
            <a:ahLst/>
            <a:cxnLst/>
            <a:rect l="l" t="t" r="r" b="b"/>
            <a:pathLst>
              <a:path w="8547100" h="1092200">
                <a:moveTo>
                  <a:pt x="50798" y="0"/>
                </a:moveTo>
                <a:lnTo>
                  <a:pt x="8496302" y="0"/>
                </a:lnTo>
                <a:cubicBezTo>
                  <a:pt x="8524357" y="0"/>
                  <a:pt x="8547100" y="22743"/>
                  <a:pt x="8547100" y="50798"/>
                </a:cubicBezTo>
                <a:lnTo>
                  <a:pt x="8547100" y="1041402"/>
                </a:lnTo>
                <a:cubicBezTo>
                  <a:pt x="8547100" y="1069457"/>
                  <a:pt x="8524357" y="1092200"/>
                  <a:pt x="8496302" y="1092200"/>
                </a:cubicBezTo>
                <a:lnTo>
                  <a:pt x="50798" y="1092200"/>
                </a:lnTo>
                <a:cubicBezTo>
                  <a:pt x="22743" y="1092200"/>
                  <a:pt x="0" y="1069457"/>
                  <a:pt x="0" y="1041402"/>
                </a:cubicBezTo>
                <a:lnTo>
                  <a:pt x="0" y="50798"/>
                </a:lnTo>
                <a:cubicBezTo>
                  <a:pt x="0" y="22762"/>
                  <a:pt x="22762" y="0"/>
                  <a:pt x="50798" y="0"/>
                </a:cubicBezTo>
                <a:close/>
              </a:path>
            </a:pathLst>
          </a:custGeom>
          <a:solidFill>
            <a:srgbClr val="98C9A3">
              <a:alpha val="10196"/>
            </a:srgbClr>
          </a:solidFill>
          <a:ln w="12700">
            <a:solidFill>
              <a:srgbClr val="98C9A3">
                <a:alpha val="30196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11125299" y="2729508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61092" y="536"/>
                </a:moveTo>
                <a:cubicBezTo>
                  <a:pt x="153501" y="-1652"/>
                  <a:pt x="145599" y="2768"/>
                  <a:pt x="143411" y="10358"/>
                </a:cubicBezTo>
                <a:lnTo>
                  <a:pt x="86261" y="210383"/>
                </a:lnTo>
                <a:cubicBezTo>
                  <a:pt x="84073" y="217974"/>
                  <a:pt x="88493" y="225876"/>
                  <a:pt x="96083" y="228064"/>
                </a:cubicBezTo>
                <a:cubicBezTo>
                  <a:pt x="103674" y="230252"/>
                  <a:pt x="111576" y="225832"/>
                  <a:pt x="113764" y="218242"/>
                </a:cubicBezTo>
                <a:lnTo>
                  <a:pt x="170914" y="18217"/>
                </a:lnTo>
                <a:cubicBezTo>
                  <a:pt x="173102" y="10626"/>
                  <a:pt x="168682" y="2724"/>
                  <a:pt x="161092" y="536"/>
                </a:cubicBezTo>
                <a:close/>
                <a:moveTo>
                  <a:pt x="189934" y="61302"/>
                </a:moveTo>
                <a:cubicBezTo>
                  <a:pt x="184353" y="66883"/>
                  <a:pt x="184353" y="75947"/>
                  <a:pt x="189934" y="81528"/>
                </a:cubicBezTo>
                <a:lnTo>
                  <a:pt x="222706" y="114300"/>
                </a:lnTo>
                <a:lnTo>
                  <a:pt x="189934" y="147072"/>
                </a:lnTo>
                <a:cubicBezTo>
                  <a:pt x="184353" y="152653"/>
                  <a:pt x="184353" y="161717"/>
                  <a:pt x="189934" y="167298"/>
                </a:cubicBezTo>
                <a:cubicBezTo>
                  <a:pt x="195516" y="172879"/>
                  <a:pt x="204579" y="172879"/>
                  <a:pt x="210160" y="167298"/>
                </a:cubicBezTo>
                <a:lnTo>
                  <a:pt x="253023" y="124435"/>
                </a:lnTo>
                <a:cubicBezTo>
                  <a:pt x="258604" y="118854"/>
                  <a:pt x="258604" y="109791"/>
                  <a:pt x="253023" y="104209"/>
                </a:cubicBezTo>
                <a:lnTo>
                  <a:pt x="210160" y="61347"/>
                </a:lnTo>
                <a:cubicBezTo>
                  <a:pt x="204579" y="55766"/>
                  <a:pt x="195516" y="55766"/>
                  <a:pt x="189934" y="61347"/>
                </a:cubicBezTo>
                <a:close/>
                <a:moveTo>
                  <a:pt x="67285" y="61302"/>
                </a:moveTo>
                <a:cubicBezTo>
                  <a:pt x="61704" y="55721"/>
                  <a:pt x="52641" y="55721"/>
                  <a:pt x="47059" y="61302"/>
                </a:cubicBezTo>
                <a:lnTo>
                  <a:pt x="4197" y="104165"/>
                </a:lnTo>
                <a:cubicBezTo>
                  <a:pt x="-1384" y="109746"/>
                  <a:pt x="-1384" y="118809"/>
                  <a:pt x="4197" y="124391"/>
                </a:cubicBezTo>
                <a:lnTo>
                  <a:pt x="47059" y="167253"/>
                </a:lnTo>
                <a:cubicBezTo>
                  <a:pt x="52641" y="172834"/>
                  <a:pt x="61704" y="172834"/>
                  <a:pt x="67285" y="167253"/>
                </a:cubicBezTo>
                <a:cubicBezTo>
                  <a:pt x="72866" y="161672"/>
                  <a:pt x="72866" y="152608"/>
                  <a:pt x="67285" y="147027"/>
                </a:cubicBezTo>
                <a:lnTo>
                  <a:pt x="34513" y="114300"/>
                </a:lnTo>
                <a:lnTo>
                  <a:pt x="67241" y="81528"/>
                </a:lnTo>
                <a:cubicBezTo>
                  <a:pt x="72822" y="75947"/>
                  <a:pt x="72822" y="66883"/>
                  <a:pt x="67241" y="61302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41" name="Text 39"/>
          <p:cNvSpPr/>
          <p:nvPr/>
        </p:nvSpPr>
        <p:spPr>
          <a:xfrm>
            <a:off x="7032823" y="3008908"/>
            <a:ext cx="8432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开放API层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039173" y="3313708"/>
            <a:ext cx="8420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RESTful API + MCP协议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11168162" y="3946823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75634" y="224403"/>
                </a:moveTo>
                <a:cubicBezTo>
                  <a:pt x="81216" y="229984"/>
                  <a:pt x="90279" y="229984"/>
                  <a:pt x="95860" y="224403"/>
                </a:cubicBezTo>
                <a:lnTo>
                  <a:pt x="167298" y="152966"/>
                </a:lnTo>
                <a:cubicBezTo>
                  <a:pt x="172879" y="147384"/>
                  <a:pt x="172879" y="138321"/>
                  <a:pt x="167298" y="132740"/>
                </a:cubicBezTo>
                <a:cubicBezTo>
                  <a:pt x="161717" y="127159"/>
                  <a:pt x="152653" y="127159"/>
                  <a:pt x="147072" y="132740"/>
                </a:cubicBezTo>
                <a:lnTo>
                  <a:pt x="100013" y="179799"/>
                </a:lnTo>
                <a:lnTo>
                  <a:pt x="100013" y="14288"/>
                </a:lnTo>
                <a:cubicBezTo>
                  <a:pt x="100013" y="6385"/>
                  <a:pt x="93628" y="0"/>
                  <a:pt x="85725" y="0"/>
                </a:cubicBezTo>
                <a:cubicBezTo>
                  <a:pt x="77822" y="0"/>
                  <a:pt x="71438" y="6385"/>
                  <a:pt x="71438" y="14288"/>
                </a:cubicBezTo>
                <a:lnTo>
                  <a:pt x="71438" y="179799"/>
                </a:lnTo>
                <a:lnTo>
                  <a:pt x="24378" y="132740"/>
                </a:lnTo>
                <a:cubicBezTo>
                  <a:pt x="18797" y="127159"/>
                  <a:pt x="9733" y="127159"/>
                  <a:pt x="4152" y="132740"/>
                </a:cubicBezTo>
                <a:cubicBezTo>
                  <a:pt x="-1429" y="138321"/>
                  <a:pt x="-1429" y="147384"/>
                  <a:pt x="4152" y="152966"/>
                </a:cubicBezTo>
                <a:lnTo>
                  <a:pt x="75590" y="224403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44" name="Shape 42"/>
          <p:cNvSpPr/>
          <p:nvPr/>
        </p:nvSpPr>
        <p:spPr>
          <a:xfrm>
            <a:off x="6975673" y="4446588"/>
            <a:ext cx="8547100" cy="1092200"/>
          </a:xfrm>
          <a:custGeom>
            <a:avLst/>
            <a:gdLst/>
            <a:ahLst/>
            <a:cxnLst/>
            <a:rect l="l" t="t" r="r" b="b"/>
            <a:pathLst>
              <a:path w="8547100" h="1092200">
                <a:moveTo>
                  <a:pt x="50798" y="0"/>
                </a:moveTo>
                <a:lnTo>
                  <a:pt x="8496302" y="0"/>
                </a:lnTo>
                <a:cubicBezTo>
                  <a:pt x="8524357" y="0"/>
                  <a:pt x="8547100" y="22743"/>
                  <a:pt x="8547100" y="50798"/>
                </a:cubicBezTo>
                <a:lnTo>
                  <a:pt x="8547100" y="1041402"/>
                </a:lnTo>
                <a:cubicBezTo>
                  <a:pt x="8547100" y="1069457"/>
                  <a:pt x="8524357" y="1092200"/>
                  <a:pt x="8496302" y="1092200"/>
                </a:cubicBezTo>
                <a:lnTo>
                  <a:pt x="50798" y="1092200"/>
                </a:lnTo>
                <a:cubicBezTo>
                  <a:pt x="22743" y="1092200"/>
                  <a:pt x="0" y="1069457"/>
                  <a:pt x="0" y="1041402"/>
                </a:cubicBezTo>
                <a:lnTo>
                  <a:pt x="0" y="50798"/>
                </a:lnTo>
                <a:cubicBezTo>
                  <a:pt x="0" y="22762"/>
                  <a:pt x="22762" y="0"/>
                  <a:pt x="50798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11139587" y="458628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3578" y="25003"/>
                </a:moveTo>
                <a:cubicBezTo>
                  <a:pt x="53578" y="11207"/>
                  <a:pt x="64785" y="0"/>
                  <a:pt x="78581" y="0"/>
                </a:cubicBezTo>
                <a:lnTo>
                  <a:pt x="89297" y="0"/>
                </a:lnTo>
                <a:cubicBezTo>
                  <a:pt x="97200" y="0"/>
                  <a:pt x="103584" y="6385"/>
                  <a:pt x="103584" y="14288"/>
                </a:cubicBezTo>
                <a:lnTo>
                  <a:pt x="103584" y="214313"/>
                </a:lnTo>
                <a:cubicBezTo>
                  <a:pt x="103584" y="222215"/>
                  <a:pt x="97200" y="228600"/>
                  <a:pt x="89297" y="228600"/>
                </a:cubicBezTo>
                <a:lnTo>
                  <a:pt x="75009" y="228600"/>
                </a:lnTo>
                <a:cubicBezTo>
                  <a:pt x="61704" y="228600"/>
                  <a:pt x="50497" y="219492"/>
                  <a:pt x="47327" y="207169"/>
                </a:cubicBezTo>
                <a:cubicBezTo>
                  <a:pt x="47015" y="207169"/>
                  <a:pt x="46747" y="207169"/>
                  <a:pt x="46434" y="207169"/>
                </a:cubicBezTo>
                <a:cubicBezTo>
                  <a:pt x="26700" y="207169"/>
                  <a:pt x="10716" y="191185"/>
                  <a:pt x="10716" y="171450"/>
                </a:cubicBezTo>
                <a:cubicBezTo>
                  <a:pt x="10716" y="163413"/>
                  <a:pt x="13395" y="156002"/>
                  <a:pt x="17859" y="150019"/>
                </a:cubicBezTo>
                <a:cubicBezTo>
                  <a:pt x="9198" y="143500"/>
                  <a:pt x="3572" y="133142"/>
                  <a:pt x="3572" y="121444"/>
                </a:cubicBezTo>
                <a:cubicBezTo>
                  <a:pt x="3572" y="107647"/>
                  <a:pt x="11430" y="95637"/>
                  <a:pt x="22860" y="89699"/>
                </a:cubicBezTo>
                <a:cubicBezTo>
                  <a:pt x="19690" y="84341"/>
                  <a:pt x="17859" y="78090"/>
                  <a:pt x="17859" y="71438"/>
                </a:cubicBezTo>
                <a:cubicBezTo>
                  <a:pt x="17859" y="51703"/>
                  <a:pt x="33844" y="35719"/>
                  <a:pt x="53578" y="35719"/>
                </a:cubicBezTo>
                <a:lnTo>
                  <a:pt x="53578" y="25003"/>
                </a:lnTo>
                <a:close/>
                <a:moveTo>
                  <a:pt x="175022" y="25003"/>
                </a:moveTo>
                <a:lnTo>
                  <a:pt x="175022" y="35719"/>
                </a:lnTo>
                <a:cubicBezTo>
                  <a:pt x="194756" y="35719"/>
                  <a:pt x="210741" y="51703"/>
                  <a:pt x="210741" y="71438"/>
                </a:cubicBezTo>
                <a:cubicBezTo>
                  <a:pt x="210741" y="78135"/>
                  <a:pt x="208910" y="84386"/>
                  <a:pt x="205740" y="89699"/>
                </a:cubicBezTo>
                <a:cubicBezTo>
                  <a:pt x="217215" y="95637"/>
                  <a:pt x="225028" y="107603"/>
                  <a:pt x="225028" y="121444"/>
                </a:cubicBezTo>
                <a:cubicBezTo>
                  <a:pt x="225028" y="133142"/>
                  <a:pt x="219402" y="143500"/>
                  <a:pt x="210741" y="150019"/>
                </a:cubicBezTo>
                <a:cubicBezTo>
                  <a:pt x="215205" y="156002"/>
                  <a:pt x="217884" y="163413"/>
                  <a:pt x="217884" y="171450"/>
                </a:cubicBezTo>
                <a:cubicBezTo>
                  <a:pt x="217884" y="191185"/>
                  <a:pt x="201900" y="207169"/>
                  <a:pt x="182166" y="207169"/>
                </a:cubicBezTo>
                <a:cubicBezTo>
                  <a:pt x="181853" y="207169"/>
                  <a:pt x="181585" y="207169"/>
                  <a:pt x="181273" y="207169"/>
                </a:cubicBezTo>
                <a:cubicBezTo>
                  <a:pt x="178103" y="219492"/>
                  <a:pt x="166896" y="228600"/>
                  <a:pt x="153591" y="228600"/>
                </a:cubicBezTo>
                <a:lnTo>
                  <a:pt x="139303" y="228600"/>
                </a:lnTo>
                <a:cubicBezTo>
                  <a:pt x="131400" y="228600"/>
                  <a:pt x="125016" y="222215"/>
                  <a:pt x="125016" y="214313"/>
                </a:cubicBezTo>
                <a:lnTo>
                  <a:pt x="125016" y="14288"/>
                </a:lnTo>
                <a:cubicBezTo>
                  <a:pt x="125016" y="6385"/>
                  <a:pt x="131400" y="0"/>
                  <a:pt x="139303" y="0"/>
                </a:cubicBezTo>
                <a:lnTo>
                  <a:pt x="150019" y="0"/>
                </a:lnTo>
                <a:cubicBezTo>
                  <a:pt x="163815" y="0"/>
                  <a:pt x="175022" y="11207"/>
                  <a:pt x="175022" y="25003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46" name="Text 44"/>
          <p:cNvSpPr/>
          <p:nvPr/>
        </p:nvSpPr>
        <p:spPr>
          <a:xfrm>
            <a:off x="7032823" y="4865688"/>
            <a:ext cx="8432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AI与自动化层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7039173" y="5170488"/>
            <a:ext cx="8420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 Agent + RPA引擎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11168162" y="5803602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75634" y="224403"/>
                </a:moveTo>
                <a:cubicBezTo>
                  <a:pt x="81216" y="229984"/>
                  <a:pt x="90279" y="229984"/>
                  <a:pt x="95860" y="224403"/>
                </a:cubicBezTo>
                <a:lnTo>
                  <a:pt x="167298" y="152966"/>
                </a:lnTo>
                <a:cubicBezTo>
                  <a:pt x="172879" y="147384"/>
                  <a:pt x="172879" y="138321"/>
                  <a:pt x="167298" y="132740"/>
                </a:cubicBezTo>
                <a:cubicBezTo>
                  <a:pt x="161717" y="127159"/>
                  <a:pt x="152653" y="127159"/>
                  <a:pt x="147072" y="132740"/>
                </a:cubicBezTo>
                <a:lnTo>
                  <a:pt x="100013" y="179799"/>
                </a:lnTo>
                <a:lnTo>
                  <a:pt x="100013" y="14288"/>
                </a:lnTo>
                <a:cubicBezTo>
                  <a:pt x="100013" y="6385"/>
                  <a:pt x="93628" y="0"/>
                  <a:pt x="85725" y="0"/>
                </a:cubicBezTo>
                <a:cubicBezTo>
                  <a:pt x="77822" y="0"/>
                  <a:pt x="71438" y="6385"/>
                  <a:pt x="71438" y="14288"/>
                </a:cubicBezTo>
                <a:lnTo>
                  <a:pt x="71438" y="179799"/>
                </a:lnTo>
                <a:lnTo>
                  <a:pt x="24378" y="132740"/>
                </a:lnTo>
                <a:cubicBezTo>
                  <a:pt x="18797" y="127159"/>
                  <a:pt x="9733" y="127159"/>
                  <a:pt x="4152" y="132740"/>
                </a:cubicBezTo>
                <a:cubicBezTo>
                  <a:pt x="-1429" y="138321"/>
                  <a:pt x="-1429" y="147384"/>
                  <a:pt x="4152" y="152966"/>
                </a:cubicBezTo>
                <a:lnTo>
                  <a:pt x="75590" y="224403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49" name="Shape 47"/>
          <p:cNvSpPr/>
          <p:nvPr/>
        </p:nvSpPr>
        <p:spPr>
          <a:xfrm>
            <a:off x="6975673" y="6303367"/>
            <a:ext cx="2768600" cy="520700"/>
          </a:xfrm>
          <a:custGeom>
            <a:avLst/>
            <a:gdLst/>
            <a:ahLst/>
            <a:cxnLst/>
            <a:rect l="l" t="t" r="r" b="b"/>
            <a:pathLst>
              <a:path w="2768600" h="520700">
                <a:moveTo>
                  <a:pt x="50799" y="0"/>
                </a:moveTo>
                <a:lnTo>
                  <a:pt x="2717801" y="0"/>
                </a:lnTo>
                <a:cubicBezTo>
                  <a:pt x="2745856" y="0"/>
                  <a:pt x="2768600" y="22744"/>
                  <a:pt x="2768600" y="50799"/>
                </a:cubicBezTo>
                <a:lnTo>
                  <a:pt x="2768600" y="469901"/>
                </a:lnTo>
                <a:cubicBezTo>
                  <a:pt x="2768600" y="497956"/>
                  <a:pt x="2745856" y="520700"/>
                  <a:pt x="2717801" y="520700"/>
                </a:cubicBezTo>
                <a:lnTo>
                  <a:pt x="50799" y="520700"/>
                </a:lnTo>
                <a:cubicBezTo>
                  <a:pt x="22744" y="520700"/>
                  <a:pt x="0" y="497956"/>
                  <a:pt x="0" y="469901"/>
                </a:cubicBezTo>
                <a:lnTo>
                  <a:pt x="0" y="50799"/>
                </a:lnTo>
                <a:cubicBezTo>
                  <a:pt x="0" y="22762"/>
                  <a:pt x="22762" y="0"/>
                  <a:pt x="50799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7032823" y="6411317"/>
            <a:ext cx="2654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Session管理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9863733" y="6303367"/>
            <a:ext cx="2768600" cy="520700"/>
          </a:xfrm>
          <a:custGeom>
            <a:avLst/>
            <a:gdLst/>
            <a:ahLst/>
            <a:cxnLst/>
            <a:rect l="l" t="t" r="r" b="b"/>
            <a:pathLst>
              <a:path w="2768600" h="520700">
                <a:moveTo>
                  <a:pt x="50799" y="0"/>
                </a:moveTo>
                <a:lnTo>
                  <a:pt x="2717801" y="0"/>
                </a:lnTo>
                <a:cubicBezTo>
                  <a:pt x="2745856" y="0"/>
                  <a:pt x="2768600" y="22744"/>
                  <a:pt x="2768600" y="50799"/>
                </a:cubicBezTo>
                <a:lnTo>
                  <a:pt x="2768600" y="469901"/>
                </a:lnTo>
                <a:cubicBezTo>
                  <a:pt x="2768600" y="497956"/>
                  <a:pt x="2745856" y="520700"/>
                  <a:pt x="2717801" y="520700"/>
                </a:cubicBezTo>
                <a:lnTo>
                  <a:pt x="50799" y="520700"/>
                </a:lnTo>
                <a:cubicBezTo>
                  <a:pt x="22744" y="520700"/>
                  <a:pt x="0" y="497956"/>
                  <a:pt x="0" y="469901"/>
                </a:cubicBezTo>
                <a:lnTo>
                  <a:pt x="0" y="50799"/>
                </a:lnTo>
                <a:cubicBezTo>
                  <a:pt x="0" y="22762"/>
                  <a:pt x="22762" y="0"/>
                  <a:pt x="50799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9920883" y="6411317"/>
            <a:ext cx="2654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设备管理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12751891" y="6303367"/>
            <a:ext cx="2768600" cy="520700"/>
          </a:xfrm>
          <a:custGeom>
            <a:avLst/>
            <a:gdLst/>
            <a:ahLst/>
            <a:cxnLst/>
            <a:rect l="l" t="t" r="r" b="b"/>
            <a:pathLst>
              <a:path w="2768600" h="520700">
                <a:moveTo>
                  <a:pt x="50799" y="0"/>
                </a:moveTo>
                <a:lnTo>
                  <a:pt x="2717801" y="0"/>
                </a:lnTo>
                <a:cubicBezTo>
                  <a:pt x="2745856" y="0"/>
                  <a:pt x="2768600" y="22744"/>
                  <a:pt x="2768600" y="50799"/>
                </a:cubicBezTo>
                <a:lnTo>
                  <a:pt x="2768600" y="469901"/>
                </a:lnTo>
                <a:cubicBezTo>
                  <a:pt x="2768600" y="497956"/>
                  <a:pt x="2745856" y="520700"/>
                  <a:pt x="2717801" y="520700"/>
                </a:cubicBezTo>
                <a:lnTo>
                  <a:pt x="50799" y="520700"/>
                </a:lnTo>
                <a:cubicBezTo>
                  <a:pt x="22744" y="520700"/>
                  <a:pt x="0" y="497956"/>
                  <a:pt x="0" y="469901"/>
                </a:cubicBezTo>
                <a:lnTo>
                  <a:pt x="0" y="50799"/>
                </a:lnTo>
                <a:cubicBezTo>
                  <a:pt x="0" y="22762"/>
                  <a:pt x="22762" y="0"/>
                  <a:pt x="50799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12809041" y="6411317"/>
            <a:ext cx="2654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隧道通信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11168162" y="7095232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75634" y="224403"/>
                </a:moveTo>
                <a:cubicBezTo>
                  <a:pt x="81216" y="229984"/>
                  <a:pt x="90279" y="229984"/>
                  <a:pt x="95860" y="224403"/>
                </a:cubicBezTo>
                <a:lnTo>
                  <a:pt x="167298" y="152966"/>
                </a:lnTo>
                <a:cubicBezTo>
                  <a:pt x="172879" y="147384"/>
                  <a:pt x="172879" y="138321"/>
                  <a:pt x="167298" y="132740"/>
                </a:cubicBezTo>
                <a:cubicBezTo>
                  <a:pt x="161717" y="127159"/>
                  <a:pt x="152653" y="127159"/>
                  <a:pt x="147072" y="132740"/>
                </a:cubicBezTo>
                <a:lnTo>
                  <a:pt x="100013" y="179799"/>
                </a:lnTo>
                <a:lnTo>
                  <a:pt x="100013" y="14288"/>
                </a:lnTo>
                <a:cubicBezTo>
                  <a:pt x="100013" y="6385"/>
                  <a:pt x="93628" y="0"/>
                  <a:pt x="85725" y="0"/>
                </a:cubicBezTo>
                <a:cubicBezTo>
                  <a:pt x="77822" y="0"/>
                  <a:pt x="71438" y="6385"/>
                  <a:pt x="71438" y="14288"/>
                </a:cubicBezTo>
                <a:lnTo>
                  <a:pt x="71438" y="179799"/>
                </a:lnTo>
                <a:lnTo>
                  <a:pt x="24378" y="132740"/>
                </a:lnTo>
                <a:cubicBezTo>
                  <a:pt x="18797" y="127159"/>
                  <a:pt x="9733" y="127159"/>
                  <a:pt x="4152" y="132740"/>
                </a:cubicBezTo>
                <a:cubicBezTo>
                  <a:pt x="-1429" y="138321"/>
                  <a:pt x="-1429" y="147384"/>
                  <a:pt x="4152" y="152966"/>
                </a:cubicBezTo>
                <a:lnTo>
                  <a:pt x="75590" y="224403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56" name="Shape 54"/>
          <p:cNvSpPr/>
          <p:nvPr/>
        </p:nvSpPr>
        <p:spPr>
          <a:xfrm>
            <a:off x="6975673" y="7594997"/>
            <a:ext cx="8547100" cy="1193800"/>
          </a:xfrm>
          <a:custGeom>
            <a:avLst/>
            <a:gdLst/>
            <a:ahLst/>
            <a:cxnLst/>
            <a:rect l="l" t="t" r="r" b="b"/>
            <a:pathLst>
              <a:path w="8547100" h="1193800">
                <a:moveTo>
                  <a:pt x="50796" y="0"/>
                </a:moveTo>
                <a:lnTo>
                  <a:pt x="8496304" y="0"/>
                </a:lnTo>
                <a:cubicBezTo>
                  <a:pt x="8524358" y="0"/>
                  <a:pt x="8547100" y="22742"/>
                  <a:pt x="8547100" y="50796"/>
                </a:cubicBezTo>
                <a:lnTo>
                  <a:pt x="8547100" y="1143004"/>
                </a:lnTo>
                <a:cubicBezTo>
                  <a:pt x="8547100" y="1171058"/>
                  <a:pt x="8524358" y="1193800"/>
                  <a:pt x="8496304" y="1193800"/>
                </a:cubicBezTo>
                <a:lnTo>
                  <a:pt x="50796" y="1193800"/>
                </a:lnTo>
                <a:cubicBezTo>
                  <a:pt x="22742" y="1193800"/>
                  <a:pt x="0" y="1171058"/>
                  <a:pt x="0" y="1143004"/>
                </a:cubicBezTo>
                <a:lnTo>
                  <a:pt x="0" y="50796"/>
                </a:lnTo>
                <a:cubicBezTo>
                  <a:pt x="0" y="22761"/>
                  <a:pt x="22761" y="0"/>
                  <a:pt x="50796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11155462" y="7766447"/>
            <a:ext cx="190500" cy="254000"/>
          </a:xfrm>
          <a:custGeom>
            <a:avLst/>
            <a:gdLst/>
            <a:ahLst/>
            <a:cxnLst/>
            <a:rect l="l" t="t" r="r" b="b"/>
            <a:pathLst>
              <a:path w="190500" h="254000">
                <a:moveTo>
                  <a:pt x="7938" y="31750"/>
                </a:moveTo>
                <a:cubicBezTo>
                  <a:pt x="7938" y="14238"/>
                  <a:pt x="22175" y="0"/>
                  <a:pt x="39688" y="0"/>
                </a:cubicBezTo>
                <a:lnTo>
                  <a:pt x="150813" y="0"/>
                </a:lnTo>
                <a:cubicBezTo>
                  <a:pt x="168325" y="0"/>
                  <a:pt x="182563" y="14238"/>
                  <a:pt x="182563" y="31750"/>
                </a:cubicBezTo>
                <a:lnTo>
                  <a:pt x="182563" y="222250"/>
                </a:lnTo>
                <a:cubicBezTo>
                  <a:pt x="182563" y="239762"/>
                  <a:pt x="168325" y="254000"/>
                  <a:pt x="150813" y="254000"/>
                </a:cubicBezTo>
                <a:lnTo>
                  <a:pt x="39688" y="254000"/>
                </a:lnTo>
                <a:cubicBezTo>
                  <a:pt x="22175" y="254000"/>
                  <a:pt x="7938" y="239762"/>
                  <a:pt x="7938" y="222250"/>
                </a:cubicBezTo>
                <a:lnTo>
                  <a:pt x="7938" y="31750"/>
                </a:lnTo>
                <a:close/>
                <a:moveTo>
                  <a:pt x="39688" y="31750"/>
                </a:moveTo>
                <a:lnTo>
                  <a:pt x="39688" y="182563"/>
                </a:lnTo>
                <a:lnTo>
                  <a:pt x="150813" y="182563"/>
                </a:lnTo>
                <a:lnTo>
                  <a:pt x="150813" y="31750"/>
                </a:lnTo>
                <a:lnTo>
                  <a:pt x="39688" y="31750"/>
                </a:lnTo>
                <a:close/>
                <a:moveTo>
                  <a:pt x="95250" y="234156"/>
                </a:moveTo>
                <a:cubicBezTo>
                  <a:pt x="104031" y="234156"/>
                  <a:pt x="111125" y="227062"/>
                  <a:pt x="111125" y="218281"/>
                </a:cubicBezTo>
                <a:cubicBezTo>
                  <a:pt x="111125" y="209500"/>
                  <a:pt x="104031" y="202406"/>
                  <a:pt x="95250" y="202406"/>
                </a:cubicBezTo>
                <a:cubicBezTo>
                  <a:pt x="86469" y="202406"/>
                  <a:pt x="79375" y="209500"/>
                  <a:pt x="79375" y="218281"/>
                </a:cubicBezTo>
                <a:cubicBezTo>
                  <a:pt x="79375" y="227062"/>
                  <a:pt x="86469" y="234156"/>
                  <a:pt x="95250" y="234156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58" name="Text 56"/>
          <p:cNvSpPr/>
          <p:nvPr/>
        </p:nvSpPr>
        <p:spPr>
          <a:xfrm>
            <a:off x="7083623" y="8071247"/>
            <a:ext cx="8331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设备接入层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7089973" y="8376047"/>
            <a:ext cx="83185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实体设备 + 虚拟设备 + 轻量级Agent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609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0798" y="0"/>
                </a:moveTo>
                <a:lnTo>
                  <a:pt x="558802" y="0"/>
                </a:lnTo>
                <a:cubicBezTo>
                  <a:pt x="586857" y="0"/>
                  <a:pt x="609600" y="22743"/>
                  <a:pt x="609600" y="50798"/>
                </a:cubicBezTo>
                <a:lnTo>
                  <a:pt x="609600" y="558802"/>
                </a:lnTo>
                <a:cubicBezTo>
                  <a:pt x="609600" y="586857"/>
                  <a:pt x="586857" y="609600"/>
                  <a:pt x="558802" y="609600"/>
                </a:cubicBezTo>
                <a:lnTo>
                  <a:pt x="50798" y="609600"/>
                </a:lnTo>
                <a:cubicBezTo>
                  <a:pt x="22743" y="609600"/>
                  <a:pt x="0" y="586857"/>
                  <a:pt x="0" y="5588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" name="Shape 1"/>
          <p:cNvSpPr/>
          <p:nvPr/>
        </p:nvSpPr>
        <p:spPr>
          <a:xfrm>
            <a:off x="685800" y="7874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cubicBezTo>
                  <a:pt x="129282" y="0"/>
                  <a:pt x="131564" y="496"/>
                  <a:pt x="133648" y="1439"/>
                </a:cubicBezTo>
                <a:lnTo>
                  <a:pt x="227112" y="41077"/>
                </a:lnTo>
                <a:cubicBezTo>
                  <a:pt x="238026" y="45690"/>
                  <a:pt x="246162" y="56455"/>
                  <a:pt x="246112" y="69453"/>
                </a:cubicBezTo>
                <a:cubicBezTo>
                  <a:pt x="245864" y="118666"/>
                  <a:pt x="225623" y="208707"/>
                  <a:pt x="140146" y="249634"/>
                </a:cubicBezTo>
                <a:cubicBezTo>
                  <a:pt x="131862" y="253603"/>
                  <a:pt x="122238" y="253603"/>
                  <a:pt x="113953" y="249634"/>
                </a:cubicBezTo>
                <a:cubicBezTo>
                  <a:pt x="28426" y="208707"/>
                  <a:pt x="8235" y="118666"/>
                  <a:pt x="7987" y="69453"/>
                </a:cubicBezTo>
                <a:cubicBezTo>
                  <a:pt x="7937" y="56455"/>
                  <a:pt x="16073" y="45690"/>
                  <a:pt x="26987" y="41077"/>
                </a:cubicBezTo>
                <a:lnTo>
                  <a:pt x="120402" y="1439"/>
                </a:lnTo>
                <a:cubicBezTo>
                  <a:pt x="122486" y="496"/>
                  <a:pt x="124718" y="0"/>
                  <a:pt x="127000" y="0"/>
                </a:cubicBezTo>
                <a:close/>
                <a:moveTo>
                  <a:pt x="127000" y="33139"/>
                </a:moveTo>
                <a:lnTo>
                  <a:pt x="127000" y="220712"/>
                </a:lnTo>
                <a:cubicBezTo>
                  <a:pt x="195461" y="187573"/>
                  <a:pt x="213866" y="114151"/>
                  <a:pt x="214313" y="70197"/>
                </a:cubicBezTo>
                <a:lnTo>
                  <a:pt x="127000" y="33189"/>
                </a:lnTo>
                <a:lnTo>
                  <a:pt x="127000" y="33189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" name="Text 2"/>
          <p:cNvSpPr/>
          <p:nvPr/>
        </p:nvSpPr>
        <p:spPr>
          <a:xfrm>
            <a:off x="1320800" y="527050"/>
            <a:ext cx="283269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spc="80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SECURITY &amp; COMPLIANCE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320800" y="812800"/>
            <a:ext cx="29591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安全与合规保障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320800" y="1473200"/>
            <a:ext cx="1016000" cy="50800"/>
          </a:xfrm>
          <a:custGeom>
            <a:avLst/>
            <a:gdLst/>
            <a:ahLst/>
            <a:cxnLst/>
            <a:rect l="l" t="t" r="r" b="b"/>
            <a:pathLst>
              <a:path w="1016000" h="508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Shape 5"/>
          <p:cNvSpPr/>
          <p:nvPr/>
        </p:nvSpPr>
        <p:spPr>
          <a:xfrm>
            <a:off x="514350" y="1784350"/>
            <a:ext cx="4927600" cy="3314700"/>
          </a:xfrm>
          <a:custGeom>
            <a:avLst/>
            <a:gdLst/>
            <a:ahLst/>
            <a:cxnLst/>
            <a:rect l="l" t="t" r="r" b="b"/>
            <a:pathLst>
              <a:path w="4927600" h="3314700">
                <a:moveTo>
                  <a:pt x="50814" y="0"/>
                </a:moveTo>
                <a:lnTo>
                  <a:pt x="4876786" y="0"/>
                </a:lnTo>
                <a:cubicBezTo>
                  <a:pt x="4904850" y="0"/>
                  <a:pt x="4927600" y="22750"/>
                  <a:pt x="4927600" y="50814"/>
                </a:cubicBezTo>
                <a:lnTo>
                  <a:pt x="4927600" y="3263886"/>
                </a:lnTo>
                <a:cubicBezTo>
                  <a:pt x="4927600" y="3291950"/>
                  <a:pt x="4904850" y="3314700"/>
                  <a:pt x="4876786" y="3314700"/>
                </a:cubicBezTo>
                <a:lnTo>
                  <a:pt x="50814" y="3314700"/>
                </a:lnTo>
                <a:cubicBezTo>
                  <a:pt x="22750" y="3314700"/>
                  <a:pt x="0" y="3291950"/>
                  <a:pt x="0" y="3263886"/>
                </a:cubicBezTo>
                <a:lnTo>
                  <a:pt x="0" y="50814"/>
                </a:lnTo>
                <a:cubicBezTo>
                  <a:pt x="0" y="22750"/>
                  <a:pt x="22750" y="0"/>
                  <a:pt x="50814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23900" y="19939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9" name="Shape 7"/>
          <p:cNvSpPr/>
          <p:nvPr/>
        </p:nvSpPr>
        <p:spPr>
          <a:xfrm>
            <a:off x="866775" y="2133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51983" y="94967"/>
                </a:moveTo>
                <a:lnTo>
                  <a:pt x="116265" y="152117"/>
                </a:lnTo>
                <a:cubicBezTo>
                  <a:pt x="114389" y="155109"/>
                  <a:pt x="111175" y="156984"/>
                  <a:pt x="107647" y="157163"/>
                </a:cubicBezTo>
                <a:cubicBezTo>
                  <a:pt x="104120" y="157341"/>
                  <a:pt x="100727" y="155734"/>
                  <a:pt x="98628" y="152876"/>
                </a:cubicBezTo>
                <a:lnTo>
                  <a:pt x="77197" y="124301"/>
                </a:lnTo>
                <a:cubicBezTo>
                  <a:pt x="73625" y="119569"/>
                  <a:pt x="74608" y="112871"/>
                  <a:pt x="79340" y="109299"/>
                </a:cubicBezTo>
                <a:cubicBezTo>
                  <a:pt x="84073" y="105727"/>
                  <a:pt x="90770" y="106710"/>
                  <a:pt x="94342" y="111443"/>
                </a:cubicBezTo>
                <a:lnTo>
                  <a:pt x="106397" y="127516"/>
                </a:lnTo>
                <a:lnTo>
                  <a:pt x="133811" y="83627"/>
                </a:lnTo>
                <a:cubicBezTo>
                  <a:pt x="136937" y="78626"/>
                  <a:pt x="143545" y="77063"/>
                  <a:pt x="148590" y="80233"/>
                </a:cubicBezTo>
                <a:cubicBezTo>
                  <a:pt x="153635" y="83403"/>
                  <a:pt x="155153" y="89967"/>
                  <a:pt x="151983" y="95012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10" name="Text 8"/>
          <p:cNvSpPr/>
          <p:nvPr/>
        </p:nvSpPr>
        <p:spPr>
          <a:xfrm>
            <a:off x="1384300" y="2070100"/>
            <a:ext cx="1257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零信任架构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23900" y="2654300"/>
            <a:ext cx="46101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遵循</a:t>
            </a:r>
            <a:pPr>
              <a:lnSpc>
                <a:spcPct val="140000"/>
              </a:lnSpc>
            </a:pPr>
            <a:r>
              <a:rPr lang="en-US" sz="16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NIST 800-207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标准，实现"永不信任，持续验证"。每次访问请求都需经过身份认证与设备姿态检查。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23900" y="3746500"/>
            <a:ext cx="45974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持续验证 · 最小权限 · 微分段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662017" y="1784350"/>
            <a:ext cx="4927600" cy="3314700"/>
          </a:xfrm>
          <a:custGeom>
            <a:avLst/>
            <a:gdLst/>
            <a:ahLst/>
            <a:cxnLst/>
            <a:rect l="l" t="t" r="r" b="b"/>
            <a:pathLst>
              <a:path w="4927600" h="3314700">
                <a:moveTo>
                  <a:pt x="50814" y="0"/>
                </a:moveTo>
                <a:lnTo>
                  <a:pt x="4876786" y="0"/>
                </a:lnTo>
                <a:cubicBezTo>
                  <a:pt x="4904850" y="0"/>
                  <a:pt x="4927600" y="22750"/>
                  <a:pt x="4927600" y="50814"/>
                </a:cubicBezTo>
                <a:lnTo>
                  <a:pt x="4927600" y="3263886"/>
                </a:lnTo>
                <a:cubicBezTo>
                  <a:pt x="4927600" y="3291950"/>
                  <a:pt x="4904850" y="3314700"/>
                  <a:pt x="4876786" y="3314700"/>
                </a:cubicBezTo>
                <a:lnTo>
                  <a:pt x="50814" y="3314700"/>
                </a:lnTo>
                <a:cubicBezTo>
                  <a:pt x="22750" y="3314700"/>
                  <a:pt x="0" y="3291950"/>
                  <a:pt x="0" y="3263886"/>
                </a:cubicBezTo>
                <a:lnTo>
                  <a:pt x="0" y="50814"/>
                </a:lnTo>
                <a:cubicBezTo>
                  <a:pt x="0" y="22750"/>
                  <a:pt x="22750" y="0"/>
                  <a:pt x="50814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871567" y="19939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15" name="Shape 13"/>
          <p:cNvSpPr/>
          <p:nvPr/>
        </p:nvSpPr>
        <p:spPr>
          <a:xfrm>
            <a:off x="6000155" y="21336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10728" y="39291"/>
                </a:moveTo>
                <a:lnTo>
                  <a:pt x="146447" y="39291"/>
                </a:lnTo>
                <a:lnTo>
                  <a:pt x="146447" y="60722"/>
                </a:lnTo>
                <a:lnTo>
                  <a:pt x="110728" y="60722"/>
                </a:lnTo>
                <a:lnTo>
                  <a:pt x="110728" y="39291"/>
                </a:lnTo>
                <a:close/>
                <a:moveTo>
                  <a:pt x="107156" y="14288"/>
                </a:moveTo>
                <a:cubicBezTo>
                  <a:pt x="95324" y="14288"/>
                  <a:pt x="85725" y="23887"/>
                  <a:pt x="85725" y="35719"/>
                </a:cubicBezTo>
                <a:lnTo>
                  <a:pt x="85725" y="64294"/>
                </a:lnTo>
                <a:cubicBezTo>
                  <a:pt x="85725" y="76126"/>
                  <a:pt x="95324" y="85725"/>
                  <a:pt x="107156" y="85725"/>
                </a:cubicBezTo>
                <a:lnTo>
                  <a:pt x="114300" y="85725"/>
                </a:lnTo>
                <a:lnTo>
                  <a:pt x="114300" y="100013"/>
                </a:lnTo>
                <a:lnTo>
                  <a:pt x="14288" y="100013"/>
                </a:lnTo>
                <a:cubicBezTo>
                  <a:pt x="6385" y="100013"/>
                  <a:pt x="0" y="106397"/>
                  <a:pt x="0" y="114300"/>
                </a:cubicBezTo>
                <a:cubicBezTo>
                  <a:pt x="0" y="122203"/>
                  <a:pt x="6385" y="128588"/>
                  <a:pt x="14288" y="128588"/>
                </a:cubicBezTo>
                <a:lnTo>
                  <a:pt x="57150" y="128588"/>
                </a:lnTo>
                <a:lnTo>
                  <a:pt x="57150" y="142875"/>
                </a:lnTo>
                <a:lnTo>
                  <a:pt x="50006" y="142875"/>
                </a:lnTo>
                <a:cubicBezTo>
                  <a:pt x="38174" y="142875"/>
                  <a:pt x="28575" y="152474"/>
                  <a:pt x="28575" y="164306"/>
                </a:cubicBezTo>
                <a:lnTo>
                  <a:pt x="28575" y="192881"/>
                </a:lnTo>
                <a:cubicBezTo>
                  <a:pt x="28575" y="204713"/>
                  <a:pt x="38174" y="214313"/>
                  <a:pt x="50006" y="214313"/>
                </a:cubicBezTo>
                <a:lnTo>
                  <a:pt x="92869" y="214313"/>
                </a:lnTo>
                <a:cubicBezTo>
                  <a:pt x="104701" y="214313"/>
                  <a:pt x="114300" y="204713"/>
                  <a:pt x="114300" y="192881"/>
                </a:cubicBezTo>
                <a:lnTo>
                  <a:pt x="114300" y="164306"/>
                </a:lnTo>
                <a:cubicBezTo>
                  <a:pt x="114300" y="152474"/>
                  <a:pt x="104701" y="142875"/>
                  <a:pt x="92869" y="142875"/>
                </a:cubicBezTo>
                <a:lnTo>
                  <a:pt x="85725" y="142875"/>
                </a:lnTo>
                <a:lnTo>
                  <a:pt x="85725" y="128588"/>
                </a:lnTo>
                <a:lnTo>
                  <a:pt x="171450" y="128588"/>
                </a:lnTo>
                <a:lnTo>
                  <a:pt x="171450" y="142875"/>
                </a:lnTo>
                <a:lnTo>
                  <a:pt x="164306" y="142875"/>
                </a:lnTo>
                <a:cubicBezTo>
                  <a:pt x="152474" y="142875"/>
                  <a:pt x="142875" y="152474"/>
                  <a:pt x="142875" y="164306"/>
                </a:cubicBezTo>
                <a:lnTo>
                  <a:pt x="142875" y="192881"/>
                </a:lnTo>
                <a:cubicBezTo>
                  <a:pt x="142875" y="204713"/>
                  <a:pt x="152474" y="214313"/>
                  <a:pt x="164306" y="214313"/>
                </a:cubicBezTo>
                <a:lnTo>
                  <a:pt x="207169" y="214313"/>
                </a:lnTo>
                <a:cubicBezTo>
                  <a:pt x="219001" y="214313"/>
                  <a:pt x="228600" y="204713"/>
                  <a:pt x="228600" y="192881"/>
                </a:cubicBezTo>
                <a:lnTo>
                  <a:pt x="228600" y="164306"/>
                </a:lnTo>
                <a:cubicBezTo>
                  <a:pt x="228600" y="152474"/>
                  <a:pt x="219001" y="142875"/>
                  <a:pt x="207169" y="142875"/>
                </a:cubicBezTo>
                <a:lnTo>
                  <a:pt x="200025" y="142875"/>
                </a:lnTo>
                <a:lnTo>
                  <a:pt x="200025" y="128588"/>
                </a:lnTo>
                <a:lnTo>
                  <a:pt x="242888" y="128588"/>
                </a:lnTo>
                <a:cubicBezTo>
                  <a:pt x="250790" y="128588"/>
                  <a:pt x="257175" y="122203"/>
                  <a:pt x="257175" y="114300"/>
                </a:cubicBezTo>
                <a:cubicBezTo>
                  <a:pt x="257175" y="106397"/>
                  <a:pt x="250790" y="100013"/>
                  <a:pt x="242888" y="100013"/>
                </a:cubicBezTo>
                <a:lnTo>
                  <a:pt x="142875" y="100013"/>
                </a:lnTo>
                <a:lnTo>
                  <a:pt x="142875" y="85725"/>
                </a:lnTo>
                <a:lnTo>
                  <a:pt x="150019" y="85725"/>
                </a:lnTo>
                <a:cubicBezTo>
                  <a:pt x="161851" y="85725"/>
                  <a:pt x="171450" y="76126"/>
                  <a:pt x="171450" y="64294"/>
                </a:cubicBezTo>
                <a:lnTo>
                  <a:pt x="171450" y="35719"/>
                </a:lnTo>
                <a:cubicBezTo>
                  <a:pt x="171450" y="23887"/>
                  <a:pt x="161851" y="14288"/>
                  <a:pt x="150019" y="14288"/>
                </a:cubicBezTo>
                <a:lnTo>
                  <a:pt x="107156" y="14288"/>
                </a:lnTo>
                <a:close/>
                <a:moveTo>
                  <a:pt x="200025" y="167878"/>
                </a:moveTo>
                <a:lnTo>
                  <a:pt x="203597" y="167878"/>
                </a:lnTo>
                <a:lnTo>
                  <a:pt x="203597" y="189309"/>
                </a:lnTo>
                <a:lnTo>
                  <a:pt x="167878" y="189309"/>
                </a:lnTo>
                <a:lnTo>
                  <a:pt x="167878" y="167878"/>
                </a:lnTo>
                <a:lnTo>
                  <a:pt x="200025" y="167878"/>
                </a:lnTo>
                <a:close/>
                <a:moveTo>
                  <a:pt x="85725" y="167878"/>
                </a:moveTo>
                <a:lnTo>
                  <a:pt x="89297" y="167878"/>
                </a:lnTo>
                <a:lnTo>
                  <a:pt x="89297" y="189309"/>
                </a:lnTo>
                <a:lnTo>
                  <a:pt x="53578" y="189309"/>
                </a:lnTo>
                <a:lnTo>
                  <a:pt x="53578" y="167878"/>
                </a:lnTo>
                <a:lnTo>
                  <a:pt x="85725" y="167878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16" name="Text 14"/>
          <p:cNvSpPr/>
          <p:nvPr/>
        </p:nvSpPr>
        <p:spPr>
          <a:xfrm>
            <a:off x="6531967" y="2070100"/>
            <a:ext cx="1257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微分段隔离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871567" y="2654300"/>
            <a:ext cx="46101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网络微分段技术将设备与资源划分为独立安全区域，</a:t>
            </a:r>
            <a:pPr>
              <a:lnSpc>
                <a:spcPct val="140000"/>
              </a:lnSpc>
            </a:pPr>
            <a:r>
              <a:rPr lang="en-US" sz="16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防止横向移动攻击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。每个分段独立认证与授权。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871567" y="3746500"/>
            <a:ext cx="45974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安全区域 · 独立认证 · 攻击隔离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10809784" y="1784350"/>
            <a:ext cx="4927600" cy="3314700"/>
          </a:xfrm>
          <a:custGeom>
            <a:avLst/>
            <a:gdLst/>
            <a:ahLst/>
            <a:cxnLst/>
            <a:rect l="l" t="t" r="r" b="b"/>
            <a:pathLst>
              <a:path w="4927600" h="3314700">
                <a:moveTo>
                  <a:pt x="50814" y="0"/>
                </a:moveTo>
                <a:lnTo>
                  <a:pt x="4876786" y="0"/>
                </a:lnTo>
                <a:cubicBezTo>
                  <a:pt x="4904850" y="0"/>
                  <a:pt x="4927600" y="22750"/>
                  <a:pt x="4927600" y="50814"/>
                </a:cubicBezTo>
                <a:lnTo>
                  <a:pt x="4927600" y="3263886"/>
                </a:lnTo>
                <a:cubicBezTo>
                  <a:pt x="4927600" y="3291950"/>
                  <a:pt x="4904850" y="3314700"/>
                  <a:pt x="4876786" y="3314700"/>
                </a:cubicBezTo>
                <a:lnTo>
                  <a:pt x="50814" y="3314700"/>
                </a:lnTo>
                <a:cubicBezTo>
                  <a:pt x="22750" y="3314700"/>
                  <a:pt x="0" y="3291950"/>
                  <a:pt x="0" y="3263886"/>
                </a:cubicBezTo>
                <a:lnTo>
                  <a:pt x="0" y="50814"/>
                </a:lnTo>
                <a:cubicBezTo>
                  <a:pt x="0" y="22750"/>
                  <a:pt x="22750" y="0"/>
                  <a:pt x="50814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11019334" y="19939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1" name="Shape 19"/>
          <p:cNvSpPr/>
          <p:nvPr/>
        </p:nvSpPr>
        <p:spPr>
          <a:xfrm>
            <a:off x="11162209" y="2133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1431" y="114300"/>
                </a:moveTo>
                <a:cubicBezTo>
                  <a:pt x="21431" y="62999"/>
                  <a:pt x="62999" y="21431"/>
                  <a:pt x="114300" y="21431"/>
                </a:cubicBezTo>
                <a:cubicBezTo>
                  <a:pt x="142473" y="21431"/>
                  <a:pt x="167700" y="33977"/>
                  <a:pt x="184755" y="53801"/>
                </a:cubicBezTo>
                <a:cubicBezTo>
                  <a:pt x="188595" y="58311"/>
                  <a:pt x="195382" y="58802"/>
                  <a:pt x="199846" y="54962"/>
                </a:cubicBezTo>
                <a:cubicBezTo>
                  <a:pt x="204311" y="51122"/>
                  <a:pt x="204847" y="44336"/>
                  <a:pt x="201007" y="39871"/>
                </a:cubicBezTo>
                <a:cubicBezTo>
                  <a:pt x="180067" y="15448"/>
                  <a:pt x="148992" y="0"/>
                  <a:pt x="114300" y="0"/>
                </a:cubicBezTo>
                <a:cubicBezTo>
                  <a:pt x="51167" y="0"/>
                  <a:pt x="0" y="51167"/>
                  <a:pt x="0" y="114300"/>
                </a:cubicBezTo>
                <a:lnTo>
                  <a:pt x="0" y="132159"/>
                </a:lnTo>
                <a:cubicBezTo>
                  <a:pt x="0" y="138098"/>
                  <a:pt x="4777" y="142875"/>
                  <a:pt x="10716" y="142875"/>
                </a:cubicBezTo>
                <a:cubicBezTo>
                  <a:pt x="16654" y="142875"/>
                  <a:pt x="21431" y="138098"/>
                  <a:pt x="21431" y="132159"/>
                </a:cubicBezTo>
                <a:lnTo>
                  <a:pt x="21431" y="114300"/>
                </a:lnTo>
                <a:close/>
                <a:moveTo>
                  <a:pt x="226144" y="90681"/>
                </a:moveTo>
                <a:cubicBezTo>
                  <a:pt x="224939" y="84877"/>
                  <a:pt x="219224" y="81171"/>
                  <a:pt x="213464" y="82421"/>
                </a:cubicBezTo>
                <a:cubicBezTo>
                  <a:pt x="207705" y="83671"/>
                  <a:pt x="203954" y="89342"/>
                  <a:pt x="205204" y="95101"/>
                </a:cubicBezTo>
                <a:cubicBezTo>
                  <a:pt x="206499" y="101307"/>
                  <a:pt x="207213" y="107737"/>
                  <a:pt x="207213" y="114345"/>
                </a:cubicBezTo>
                <a:lnTo>
                  <a:pt x="207213" y="132204"/>
                </a:lnTo>
                <a:cubicBezTo>
                  <a:pt x="207213" y="138142"/>
                  <a:pt x="211991" y="142920"/>
                  <a:pt x="217929" y="142920"/>
                </a:cubicBezTo>
                <a:cubicBezTo>
                  <a:pt x="223867" y="142920"/>
                  <a:pt x="228645" y="138142"/>
                  <a:pt x="228645" y="132204"/>
                </a:cubicBezTo>
                <a:lnTo>
                  <a:pt x="228645" y="114345"/>
                </a:lnTo>
                <a:cubicBezTo>
                  <a:pt x="228645" y="106263"/>
                  <a:pt x="227796" y="98361"/>
                  <a:pt x="226189" y="90726"/>
                </a:cubicBezTo>
                <a:close/>
                <a:moveTo>
                  <a:pt x="114300" y="35719"/>
                </a:moveTo>
                <a:cubicBezTo>
                  <a:pt x="105817" y="35719"/>
                  <a:pt x="97601" y="37058"/>
                  <a:pt x="89967" y="39559"/>
                </a:cubicBezTo>
                <a:cubicBezTo>
                  <a:pt x="83180" y="41791"/>
                  <a:pt x="81617" y="50140"/>
                  <a:pt x="86261" y="55587"/>
                </a:cubicBezTo>
                <a:cubicBezTo>
                  <a:pt x="89431" y="59293"/>
                  <a:pt x="94655" y="60409"/>
                  <a:pt x="99387" y="59115"/>
                </a:cubicBezTo>
                <a:cubicBezTo>
                  <a:pt x="104120" y="57820"/>
                  <a:pt x="109121" y="57150"/>
                  <a:pt x="114300" y="57150"/>
                </a:cubicBezTo>
                <a:cubicBezTo>
                  <a:pt x="145866" y="57150"/>
                  <a:pt x="171450" y="82734"/>
                  <a:pt x="171450" y="114300"/>
                </a:cubicBezTo>
                <a:lnTo>
                  <a:pt x="171450" y="125417"/>
                </a:lnTo>
                <a:cubicBezTo>
                  <a:pt x="171450" y="136669"/>
                  <a:pt x="170780" y="147876"/>
                  <a:pt x="169485" y="159038"/>
                </a:cubicBezTo>
                <a:cubicBezTo>
                  <a:pt x="168726" y="165556"/>
                  <a:pt x="173682" y="171450"/>
                  <a:pt x="180290" y="171450"/>
                </a:cubicBezTo>
                <a:cubicBezTo>
                  <a:pt x="185559" y="171450"/>
                  <a:pt x="190068" y="167610"/>
                  <a:pt x="190693" y="162386"/>
                </a:cubicBezTo>
                <a:cubicBezTo>
                  <a:pt x="192167" y="150153"/>
                  <a:pt x="192926" y="137830"/>
                  <a:pt x="192926" y="125462"/>
                </a:cubicBezTo>
                <a:lnTo>
                  <a:pt x="192926" y="114345"/>
                </a:lnTo>
                <a:cubicBezTo>
                  <a:pt x="192926" y="70946"/>
                  <a:pt x="157743" y="35763"/>
                  <a:pt x="114345" y="35763"/>
                </a:cubicBezTo>
                <a:close/>
                <a:moveTo>
                  <a:pt x="67285" y="66392"/>
                </a:moveTo>
                <a:cubicBezTo>
                  <a:pt x="63222" y="61659"/>
                  <a:pt x="55989" y="61302"/>
                  <a:pt x="52149" y="66214"/>
                </a:cubicBezTo>
                <a:cubicBezTo>
                  <a:pt x="41836" y="79519"/>
                  <a:pt x="35719" y="96173"/>
                  <a:pt x="35719" y="114300"/>
                </a:cubicBezTo>
                <a:lnTo>
                  <a:pt x="35719" y="125417"/>
                </a:lnTo>
                <a:cubicBezTo>
                  <a:pt x="35719" y="136222"/>
                  <a:pt x="34558" y="147027"/>
                  <a:pt x="32236" y="157520"/>
                </a:cubicBezTo>
                <a:cubicBezTo>
                  <a:pt x="30718" y="164485"/>
                  <a:pt x="35763" y="171405"/>
                  <a:pt x="42907" y="171405"/>
                </a:cubicBezTo>
                <a:cubicBezTo>
                  <a:pt x="47595" y="171405"/>
                  <a:pt x="51792" y="168280"/>
                  <a:pt x="52819" y="163681"/>
                </a:cubicBezTo>
                <a:cubicBezTo>
                  <a:pt x="55677" y="151135"/>
                  <a:pt x="57150" y="138321"/>
                  <a:pt x="57150" y="125373"/>
                </a:cubicBezTo>
                <a:lnTo>
                  <a:pt x="57150" y="114255"/>
                </a:lnTo>
                <a:cubicBezTo>
                  <a:pt x="57150" y="102111"/>
                  <a:pt x="60945" y="90860"/>
                  <a:pt x="67374" y="81617"/>
                </a:cubicBezTo>
                <a:cubicBezTo>
                  <a:pt x="70589" y="76974"/>
                  <a:pt x="70946" y="70634"/>
                  <a:pt x="67285" y="66348"/>
                </a:cubicBezTo>
                <a:close/>
                <a:moveTo>
                  <a:pt x="114300" y="71438"/>
                </a:moveTo>
                <a:cubicBezTo>
                  <a:pt x="90636" y="71438"/>
                  <a:pt x="71438" y="90636"/>
                  <a:pt x="71438" y="114300"/>
                </a:cubicBezTo>
                <a:lnTo>
                  <a:pt x="71438" y="125417"/>
                </a:lnTo>
                <a:cubicBezTo>
                  <a:pt x="71438" y="141446"/>
                  <a:pt x="69384" y="157341"/>
                  <a:pt x="65276" y="172789"/>
                </a:cubicBezTo>
                <a:cubicBezTo>
                  <a:pt x="63579" y="179174"/>
                  <a:pt x="68267" y="185738"/>
                  <a:pt x="74875" y="185738"/>
                </a:cubicBezTo>
                <a:cubicBezTo>
                  <a:pt x="79117" y="185738"/>
                  <a:pt x="82867" y="182969"/>
                  <a:pt x="83984" y="178862"/>
                </a:cubicBezTo>
                <a:cubicBezTo>
                  <a:pt x="88672" y="161449"/>
                  <a:pt x="91083" y="143500"/>
                  <a:pt x="91083" y="125417"/>
                </a:cubicBezTo>
                <a:lnTo>
                  <a:pt x="91083" y="114300"/>
                </a:lnTo>
                <a:cubicBezTo>
                  <a:pt x="91083" y="101486"/>
                  <a:pt x="101486" y="91083"/>
                  <a:pt x="114300" y="91083"/>
                </a:cubicBezTo>
                <a:cubicBezTo>
                  <a:pt x="127114" y="91083"/>
                  <a:pt x="137517" y="101486"/>
                  <a:pt x="137517" y="114300"/>
                </a:cubicBezTo>
                <a:lnTo>
                  <a:pt x="137517" y="125417"/>
                </a:lnTo>
                <a:cubicBezTo>
                  <a:pt x="137517" y="141625"/>
                  <a:pt x="135954" y="157743"/>
                  <a:pt x="132874" y="173593"/>
                </a:cubicBezTo>
                <a:cubicBezTo>
                  <a:pt x="131668" y="179799"/>
                  <a:pt x="136312" y="185738"/>
                  <a:pt x="142607" y="185738"/>
                </a:cubicBezTo>
                <a:cubicBezTo>
                  <a:pt x="147161" y="185738"/>
                  <a:pt x="151090" y="182612"/>
                  <a:pt x="151983" y="178147"/>
                </a:cubicBezTo>
                <a:cubicBezTo>
                  <a:pt x="155421" y="160824"/>
                  <a:pt x="157163" y="143188"/>
                  <a:pt x="157163" y="125417"/>
                </a:cubicBezTo>
                <a:lnTo>
                  <a:pt x="157163" y="114300"/>
                </a:lnTo>
                <a:cubicBezTo>
                  <a:pt x="157163" y="90636"/>
                  <a:pt x="137964" y="71438"/>
                  <a:pt x="114300" y="71438"/>
                </a:cubicBezTo>
                <a:close/>
                <a:moveTo>
                  <a:pt x="125016" y="114300"/>
                </a:moveTo>
                <a:cubicBezTo>
                  <a:pt x="125016" y="108362"/>
                  <a:pt x="120238" y="103584"/>
                  <a:pt x="114300" y="103584"/>
                </a:cubicBezTo>
                <a:cubicBezTo>
                  <a:pt x="108362" y="103584"/>
                  <a:pt x="103584" y="108362"/>
                  <a:pt x="103584" y="114300"/>
                </a:cubicBezTo>
                <a:lnTo>
                  <a:pt x="103584" y="125417"/>
                </a:lnTo>
                <a:cubicBezTo>
                  <a:pt x="103584" y="152162"/>
                  <a:pt x="98673" y="178683"/>
                  <a:pt x="89074" y="203642"/>
                </a:cubicBezTo>
                <a:lnTo>
                  <a:pt x="86439" y="210473"/>
                </a:lnTo>
                <a:cubicBezTo>
                  <a:pt x="84296" y="216009"/>
                  <a:pt x="87064" y="222215"/>
                  <a:pt x="92601" y="224314"/>
                </a:cubicBezTo>
                <a:cubicBezTo>
                  <a:pt x="98137" y="226412"/>
                  <a:pt x="104343" y="223689"/>
                  <a:pt x="106442" y="218152"/>
                </a:cubicBezTo>
                <a:lnTo>
                  <a:pt x="109076" y="211321"/>
                </a:lnTo>
                <a:cubicBezTo>
                  <a:pt x="119613" y="183907"/>
                  <a:pt x="125016" y="154796"/>
                  <a:pt x="125016" y="125417"/>
                </a:cubicBezTo>
                <a:lnTo>
                  <a:pt x="125016" y="114300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22" name="Text 20"/>
          <p:cNvSpPr/>
          <p:nvPr/>
        </p:nvSpPr>
        <p:spPr>
          <a:xfrm>
            <a:off x="11679734" y="2070100"/>
            <a:ext cx="14859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多重身份验证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1019334" y="2654300"/>
            <a:ext cx="46101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支持</a:t>
            </a:r>
            <a:pPr>
              <a:lnSpc>
                <a:spcPct val="140000"/>
              </a:lnSpc>
            </a:pPr>
            <a:r>
              <a:rPr lang="en-US" sz="16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MFA、生物识别、证书认证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等多种方式，确保访问者身份可信。自适应认证根据风险动态调整认证强度。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1019334" y="3746500"/>
            <a:ext cx="45974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MFA · 生物识别 · 自适应认证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14350" y="5314950"/>
            <a:ext cx="4927600" cy="3314700"/>
          </a:xfrm>
          <a:custGeom>
            <a:avLst/>
            <a:gdLst/>
            <a:ahLst/>
            <a:cxnLst/>
            <a:rect l="l" t="t" r="r" b="b"/>
            <a:pathLst>
              <a:path w="4927600" h="3314700">
                <a:moveTo>
                  <a:pt x="50814" y="0"/>
                </a:moveTo>
                <a:lnTo>
                  <a:pt x="4876786" y="0"/>
                </a:lnTo>
                <a:cubicBezTo>
                  <a:pt x="4904850" y="0"/>
                  <a:pt x="4927600" y="22750"/>
                  <a:pt x="4927600" y="50814"/>
                </a:cubicBezTo>
                <a:lnTo>
                  <a:pt x="4927600" y="3263886"/>
                </a:lnTo>
                <a:cubicBezTo>
                  <a:pt x="4927600" y="3291950"/>
                  <a:pt x="4904850" y="3314700"/>
                  <a:pt x="4876786" y="3314700"/>
                </a:cubicBezTo>
                <a:lnTo>
                  <a:pt x="50814" y="3314700"/>
                </a:lnTo>
                <a:cubicBezTo>
                  <a:pt x="22750" y="3314700"/>
                  <a:pt x="0" y="3291950"/>
                  <a:pt x="0" y="3263886"/>
                </a:cubicBezTo>
                <a:lnTo>
                  <a:pt x="0" y="50814"/>
                </a:lnTo>
                <a:cubicBezTo>
                  <a:pt x="0" y="22750"/>
                  <a:pt x="22750" y="0"/>
                  <a:pt x="50814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723900" y="55245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7" name="Shape 25"/>
          <p:cNvSpPr/>
          <p:nvPr/>
        </p:nvSpPr>
        <p:spPr>
          <a:xfrm>
            <a:off x="895350" y="566420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57150" y="42863"/>
                </a:moveTo>
                <a:lnTo>
                  <a:pt x="57150" y="71438"/>
                </a:lnTo>
                <a:lnTo>
                  <a:pt x="114300" y="71438"/>
                </a:lnTo>
                <a:lnTo>
                  <a:pt x="114300" y="42863"/>
                </a:lnTo>
                <a:cubicBezTo>
                  <a:pt x="114300" y="27102"/>
                  <a:pt x="101486" y="14288"/>
                  <a:pt x="85725" y="14288"/>
                </a:cubicBezTo>
                <a:cubicBezTo>
                  <a:pt x="69964" y="14288"/>
                  <a:pt x="57150" y="27102"/>
                  <a:pt x="57150" y="42863"/>
                </a:cubicBezTo>
                <a:close/>
                <a:moveTo>
                  <a:pt x="28575" y="71438"/>
                </a:moveTo>
                <a:lnTo>
                  <a:pt x="28575" y="42863"/>
                </a:lnTo>
                <a:cubicBezTo>
                  <a:pt x="28575" y="11296"/>
                  <a:pt x="54159" y="-14287"/>
                  <a:pt x="85725" y="-14287"/>
                </a:cubicBezTo>
                <a:cubicBezTo>
                  <a:pt x="117291" y="-14287"/>
                  <a:pt x="142875" y="11296"/>
                  <a:pt x="142875" y="42863"/>
                </a:cubicBezTo>
                <a:lnTo>
                  <a:pt x="142875" y="71438"/>
                </a:lnTo>
                <a:cubicBezTo>
                  <a:pt x="158636" y="71438"/>
                  <a:pt x="171450" y="84252"/>
                  <a:pt x="171450" y="100013"/>
                </a:cubicBezTo>
                <a:lnTo>
                  <a:pt x="171450" y="200025"/>
                </a:lnTo>
                <a:cubicBezTo>
                  <a:pt x="171450" y="215786"/>
                  <a:pt x="158636" y="228600"/>
                  <a:pt x="142875" y="228600"/>
                </a:cubicBezTo>
                <a:lnTo>
                  <a:pt x="28575" y="228600"/>
                </a:lnTo>
                <a:cubicBezTo>
                  <a:pt x="12814" y="228600"/>
                  <a:pt x="0" y="215786"/>
                  <a:pt x="0" y="200025"/>
                </a:cubicBezTo>
                <a:lnTo>
                  <a:pt x="0" y="100013"/>
                </a:lnTo>
                <a:cubicBezTo>
                  <a:pt x="0" y="84252"/>
                  <a:pt x="12814" y="71438"/>
                  <a:pt x="28575" y="71438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28" name="Text 26"/>
          <p:cNvSpPr/>
          <p:nvPr/>
        </p:nvSpPr>
        <p:spPr>
          <a:xfrm>
            <a:off x="1384300" y="5600700"/>
            <a:ext cx="1028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数据加密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23900" y="6184900"/>
            <a:ext cx="46101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端到端加密(E2EE)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、传输层加密(TLS 1.3)、静态数据加密(AES-256)。多重加密确保数据全生命周期安全。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23900" y="7277100"/>
            <a:ext cx="45974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E2EE · TLS 1.3 · AES-256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662017" y="5314950"/>
            <a:ext cx="4927600" cy="3314700"/>
          </a:xfrm>
          <a:custGeom>
            <a:avLst/>
            <a:gdLst/>
            <a:ahLst/>
            <a:cxnLst/>
            <a:rect l="l" t="t" r="r" b="b"/>
            <a:pathLst>
              <a:path w="4927600" h="3314700">
                <a:moveTo>
                  <a:pt x="50814" y="0"/>
                </a:moveTo>
                <a:lnTo>
                  <a:pt x="4876786" y="0"/>
                </a:lnTo>
                <a:cubicBezTo>
                  <a:pt x="4904850" y="0"/>
                  <a:pt x="4927600" y="22750"/>
                  <a:pt x="4927600" y="50814"/>
                </a:cubicBezTo>
                <a:lnTo>
                  <a:pt x="4927600" y="3263886"/>
                </a:lnTo>
                <a:cubicBezTo>
                  <a:pt x="4927600" y="3291950"/>
                  <a:pt x="4904850" y="3314700"/>
                  <a:pt x="4876786" y="3314700"/>
                </a:cubicBezTo>
                <a:lnTo>
                  <a:pt x="50814" y="3314700"/>
                </a:lnTo>
                <a:cubicBezTo>
                  <a:pt x="22750" y="3314700"/>
                  <a:pt x="0" y="3291950"/>
                  <a:pt x="0" y="3263886"/>
                </a:cubicBezTo>
                <a:lnTo>
                  <a:pt x="0" y="50814"/>
                </a:lnTo>
                <a:cubicBezTo>
                  <a:pt x="0" y="22750"/>
                  <a:pt x="22750" y="0"/>
                  <a:pt x="50814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5871567" y="55245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3" name="Shape 31"/>
          <p:cNvSpPr/>
          <p:nvPr/>
        </p:nvSpPr>
        <p:spPr>
          <a:xfrm>
            <a:off x="6043017" y="566420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9035" y="14288"/>
                </a:moveTo>
                <a:lnTo>
                  <a:pt x="142875" y="14288"/>
                </a:lnTo>
                <a:cubicBezTo>
                  <a:pt x="158636" y="14288"/>
                  <a:pt x="171450" y="27102"/>
                  <a:pt x="171450" y="42863"/>
                </a:cubicBezTo>
                <a:lnTo>
                  <a:pt x="171450" y="200025"/>
                </a:lnTo>
                <a:cubicBezTo>
                  <a:pt x="171450" y="215786"/>
                  <a:pt x="158636" y="228600"/>
                  <a:pt x="142875" y="228600"/>
                </a:cubicBezTo>
                <a:lnTo>
                  <a:pt x="28575" y="228600"/>
                </a:lnTo>
                <a:cubicBezTo>
                  <a:pt x="12814" y="228600"/>
                  <a:pt x="0" y="215786"/>
                  <a:pt x="0" y="200025"/>
                </a:cubicBezTo>
                <a:lnTo>
                  <a:pt x="0" y="42863"/>
                </a:lnTo>
                <a:cubicBezTo>
                  <a:pt x="0" y="27102"/>
                  <a:pt x="12814" y="14288"/>
                  <a:pt x="28575" y="14288"/>
                </a:cubicBezTo>
                <a:lnTo>
                  <a:pt x="32415" y="14288"/>
                </a:lnTo>
                <a:cubicBezTo>
                  <a:pt x="37326" y="5760"/>
                  <a:pt x="46568" y="0"/>
                  <a:pt x="57150" y="0"/>
                </a:cubicBezTo>
                <a:lnTo>
                  <a:pt x="114300" y="0"/>
                </a:lnTo>
                <a:cubicBezTo>
                  <a:pt x="124882" y="0"/>
                  <a:pt x="134124" y="5760"/>
                  <a:pt x="139035" y="14288"/>
                </a:cubicBezTo>
                <a:close/>
                <a:moveTo>
                  <a:pt x="110728" y="50006"/>
                </a:moveTo>
                <a:cubicBezTo>
                  <a:pt x="116666" y="50006"/>
                  <a:pt x="121444" y="45229"/>
                  <a:pt x="121444" y="39291"/>
                </a:cubicBezTo>
                <a:cubicBezTo>
                  <a:pt x="121444" y="33352"/>
                  <a:pt x="116666" y="28575"/>
                  <a:pt x="110728" y="28575"/>
                </a:cubicBezTo>
                <a:lnTo>
                  <a:pt x="60722" y="28575"/>
                </a:lnTo>
                <a:cubicBezTo>
                  <a:pt x="54784" y="28575"/>
                  <a:pt x="50006" y="33352"/>
                  <a:pt x="50006" y="39291"/>
                </a:cubicBezTo>
                <a:cubicBezTo>
                  <a:pt x="50006" y="45229"/>
                  <a:pt x="54784" y="50006"/>
                  <a:pt x="60722" y="50006"/>
                </a:cubicBezTo>
                <a:lnTo>
                  <a:pt x="110728" y="50006"/>
                </a:lnTo>
                <a:close/>
                <a:moveTo>
                  <a:pt x="123408" y="116398"/>
                </a:moveTo>
                <a:cubicBezTo>
                  <a:pt x="126534" y="111398"/>
                  <a:pt x="125016" y="104790"/>
                  <a:pt x="120015" y="101620"/>
                </a:cubicBezTo>
                <a:cubicBezTo>
                  <a:pt x="115014" y="98450"/>
                  <a:pt x="108406" y="100013"/>
                  <a:pt x="105236" y="105013"/>
                </a:cubicBezTo>
                <a:lnTo>
                  <a:pt x="77822" y="148903"/>
                </a:lnTo>
                <a:lnTo>
                  <a:pt x="65767" y="132829"/>
                </a:lnTo>
                <a:cubicBezTo>
                  <a:pt x="62195" y="128096"/>
                  <a:pt x="55498" y="127114"/>
                  <a:pt x="50765" y="130686"/>
                </a:cubicBezTo>
                <a:cubicBezTo>
                  <a:pt x="46033" y="134258"/>
                  <a:pt x="45050" y="140955"/>
                  <a:pt x="48622" y="145688"/>
                </a:cubicBezTo>
                <a:lnTo>
                  <a:pt x="70053" y="174263"/>
                </a:lnTo>
                <a:cubicBezTo>
                  <a:pt x="72152" y="177076"/>
                  <a:pt x="75545" y="178683"/>
                  <a:pt x="79072" y="178549"/>
                </a:cubicBezTo>
                <a:cubicBezTo>
                  <a:pt x="82600" y="178415"/>
                  <a:pt x="85814" y="176540"/>
                  <a:pt x="87690" y="173504"/>
                </a:cubicBezTo>
                <a:lnTo>
                  <a:pt x="123408" y="116354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34" name="Text 32"/>
          <p:cNvSpPr/>
          <p:nvPr/>
        </p:nvSpPr>
        <p:spPr>
          <a:xfrm>
            <a:off x="6531967" y="5600700"/>
            <a:ext cx="1257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审计与合规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871567" y="6184900"/>
            <a:ext cx="46101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完整操作日志记录、会话录制、行为分析，满足</a:t>
            </a:r>
            <a:pPr>
              <a:lnSpc>
                <a:spcPct val="140000"/>
              </a:lnSpc>
            </a:pPr>
            <a:r>
              <a:rPr lang="en-US" sz="16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GDPR、HIPAA、SEC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等监管要求。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5871567" y="6946900"/>
            <a:ext cx="45974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操作日志 · 会话录制 · 合规报告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10809784" y="5314950"/>
            <a:ext cx="4927600" cy="3314700"/>
          </a:xfrm>
          <a:custGeom>
            <a:avLst/>
            <a:gdLst/>
            <a:ahLst/>
            <a:cxnLst/>
            <a:rect l="l" t="t" r="r" b="b"/>
            <a:pathLst>
              <a:path w="4927600" h="3314700">
                <a:moveTo>
                  <a:pt x="50814" y="0"/>
                </a:moveTo>
                <a:lnTo>
                  <a:pt x="4876786" y="0"/>
                </a:lnTo>
                <a:cubicBezTo>
                  <a:pt x="4904850" y="0"/>
                  <a:pt x="4927600" y="22750"/>
                  <a:pt x="4927600" y="50814"/>
                </a:cubicBezTo>
                <a:lnTo>
                  <a:pt x="4927600" y="3263886"/>
                </a:lnTo>
                <a:cubicBezTo>
                  <a:pt x="4927600" y="3291950"/>
                  <a:pt x="4904850" y="3314700"/>
                  <a:pt x="4876786" y="3314700"/>
                </a:cubicBezTo>
                <a:lnTo>
                  <a:pt x="50814" y="3314700"/>
                </a:lnTo>
                <a:cubicBezTo>
                  <a:pt x="22750" y="3314700"/>
                  <a:pt x="0" y="3291950"/>
                  <a:pt x="0" y="3263886"/>
                </a:cubicBezTo>
                <a:lnTo>
                  <a:pt x="0" y="50814"/>
                </a:lnTo>
                <a:cubicBezTo>
                  <a:pt x="0" y="22750"/>
                  <a:pt x="22750" y="0"/>
                  <a:pt x="50814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11019334" y="55245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9" name="Shape 37"/>
          <p:cNvSpPr/>
          <p:nvPr/>
        </p:nvSpPr>
        <p:spPr>
          <a:xfrm>
            <a:off x="11176496" y="566420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28575" y="14288"/>
                </a:moveTo>
                <a:cubicBezTo>
                  <a:pt x="12814" y="14288"/>
                  <a:pt x="0" y="27102"/>
                  <a:pt x="0" y="42863"/>
                </a:cubicBezTo>
                <a:lnTo>
                  <a:pt x="0" y="71438"/>
                </a:lnTo>
                <a:cubicBezTo>
                  <a:pt x="0" y="87198"/>
                  <a:pt x="12814" y="100013"/>
                  <a:pt x="28575" y="100013"/>
                </a:cubicBezTo>
                <a:lnTo>
                  <a:pt x="171450" y="100013"/>
                </a:lnTo>
                <a:cubicBezTo>
                  <a:pt x="187211" y="100013"/>
                  <a:pt x="200025" y="87198"/>
                  <a:pt x="200025" y="71438"/>
                </a:cubicBezTo>
                <a:lnTo>
                  <a:pt x="200025" y="42863"/>
                </a:lnTo>
                <a:cubicBezTo>
                  <a:pt x="200025" y="27102"/>
                  <a:pt x="187211" y="14288"/>
                  <a:pt x="171450" y="14288"/>
                </a:cubicBezTo>
                <a:lnTo>
                  <a:pt x="28575" y="14288"/>
                </a:lnTo>
                <a:close/>
                <a:moveTo>
                  <a:pt x="125016" y="46434"/>
                </a:moveTo>
                <a:cubicBezTo>
                  <a:pt x="130930" y="46434"/>
                  <a:pt x="135731" y="51236"/>
                  <a:pt x="135731" y="57150"/>
                </a:cubicBezTo>
                <a:cubicBezTo>
                  <a:pt x="135731" y="63064"/>
                  <a:pt x="130930" y="67866"/>
                  <a:pt x="125016" y="67866"/>
                </a:cubicBezTo>
                <a:cubicBezTo>
                  <a:pt x="119102" y="67866"/>
                  <a:pt x="114300" y="63064"/>
                  <a:pt x="114300" y="57150"/>
                </a:cubicBezTo>
                <a:cubicBezTo>
                  <a:pt x="114300" y="51236"/>
                  <a:pt x="119102" y="46434"/>
                  <a:pt x="125016" y="46434"/>
                </a:cubicBezTo>
                <a:close/>
                <a:moveTo>
                  <a:pt x="150019" y="57150"/>
                </a:moveTo>
                <a:cubicBezTo>
                  <a:pt x="150019" y="51236"/>
                  <a:pt x="154820" y="46434"/>
                  <a:pt x="160734" y="46434"/>
                </a:cubicBezTo>
                <a:cubicBezTo>
                  <a:pt x="166648" y="46434"/>
                  <a:pt x="171450" y="51236"/>
                  <a:pt x="171450" y="57150"/>
                </a:cubicBezTo>
                <a:cubicBezTo>
                  <a:pt x="171450" y="63064"/>
                  <a:pt x="166648" y="67866"/>
                  <a:pt x="160734" y="67866"/>
                </a:cubicBezTo>
                <a:cubicBezTo>
                  <a:pt x="154820" y="67866"/>
                  <a:pt x="150019" y="63064"/>
                  <a:pt x="150019" y="57150"/>
                </a:cubicBezTo>
                <a:close/>
                <a:moveTo>
                  <a:pt x="28575" y="128588"/>
                </a:moveTo>
                <a:cubicBezTo>
                  <a:pt x="12814" y="128588"/>
                  <a:pt x="0" y="141402"/>
                  <a:pt x="0" y="157163"/>
                </a:cubicBezTo>
                <a:lnTo>
                  <a:pt x="0" y="185738"/>
                </a:lnTo>
                <a:cubicBezTo>
                  <a:pt x="0" y="201498"/>
                  <a:pt x="12814" y="214313"/>
                  <a:pt x="28575" y="214313"/>
                </a:cubicBezTo>
                <a:lnTo>
                  <a:pt x="171450" y="214313"/>
                </a:lnTo>
                <a:cubicBezTo>
                  <a:pt x="187211" y="214313"/>
                  <a:pt x="200025" y="201498"/>
                  <a:pt x="200025" y="185738"/>
                </a:cubicBezTo>
                <a:lnTo>
                  <a:pt x="200025" y="157163"/>
                </a:lnTo>
                <a:cubicBezTo>
                  <a:pt x="200025" y="141402"/>
                  <a:pt x="187211" y="128588"/>
                  <a:pt x="171450" y="128588"/>
                </a:cubicBezTo>
                <a:lnTo>
                  <a:pt x="28575" y="128588"/>
                </a:lnTo>
                <a:close/>
                <a:moveTo>
                  <a:pt x="125016" y="160734"/>
                </a:moveTo>
                <a:cubicBezTo>
                  <a:pt x="130930" y="160734"/>
                  <a:pt x="135731" y="165536"/>
                  <a:pt x="135731" y="171450"/>
                </a:cubicBezTo>
                <a:cubicBezTo>
                  <a:pt x="135731" y="177364"/>
                  <a:pt x="130930" y="182166"/>
                  <a:pt x="125016" y="182166"/>
                </a:cubicBezTo>
                <a:cubicBezTo>
                  <a:pt x="119102" y="182166"/>
                  <a:pt x="114300" y="177364"/>
                  <a:pt x="114300" y="171450"/>
                </a:cubicBezTo>
                <a:cubicBezTo>
                  <a:pt x="114300" y="165536"/>
                  <a:pt x="119102" y="160734"/>
                  <a:pt x="125016" y="160734"/>
                </a:cubicBezTo>
                <a:close/>
                <a:moveTo>
                  <a:pt x="150019" y="171450"/>
                </a:moveTo>
                <a:cubicBezTo>
                  <a:pt x="150019" y="165536"/>
                  <a:pt x="154820" y="160734"/>
                  <a:pt x="160734" y="160734"/>
                </a:cubicBezTo>
                <a:cubicBezTo>
                  <a:pt x="166648" y="160734"/>
                  <a:pt x="171450" y="165536"/>
                  <a:pt x="171450" y="171450"/>
                </a:cubicBezTo>
                <a:cubicBezTo>
                  <a:pt x="171450" y="177364"/>
                  <a:pt x="166648" y="182166"/>
                  <a:pt x="160734" y="182166"/>
                </a:cubicBezTo>
                <a:cubicBezTo>
                  <a:pt x="154820" y="182166"/>
                  <a:pt x="150019" y="177364"/>
                  <a:pt x="150019" y="171450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0" name="Text 38"/>
          <p:cNvSpPr/>
          <p:nvPr/>
        </p:nvSpPr>
        <p:spPr>
          <a:xfrm>
            <a:off x="11679734" y="5600700"/>
            <a:ext cx="1257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私有化部署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11019334" y="6184900"/>
            <a:ext cx="46101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数据不出域，物理隔离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，满足金融机构与政府单位的最高安全标准。支持 air-gapped 部署。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11019334" y="6946900"/>
            <a:ext cx="45974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数据不出域 · 物理隔离 · Air-gapped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.stockcake.com/5a5a884d41d6290708cb85a7674b01756c5f74be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21875" b="21875"/>
          <a:stretch/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3C8082">
                  <a:alpha val="5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08000" y="17145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" y="0"/>
                </a:moveTo>
                <a:lnTo>
                  <a:pt x="965200" y="0"/>
                </a:lnTo>
                <a:cubicBezTo>
                  <a:pt x="993237" y="0"/>
                  <a:pt x="1016000" y="22763"/>
                  <a:pt x="1016000" y="50800"/>
                </a:cubicBezTo>
                <a:lnTo>
                  <a:pt x="1016000" y="965200"/>
                </a:lnTo>
                <a:cubicBezTo>
                  <a:pt x="1016000" y="993237"/>
                  <a:pt x="993237" y="1016000"/>
                  <a:pt x="965200" y="1016000"/>
                </a:cubicBez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5" name="Text 2"/>
          <p:cNvSpPr/>
          <p:nvPr/>
        </p:nvSpPr>
        <p:spPr>
          <a:xfrm>
            <a:off x="795338" y="1968500"/>
            <a:ext cx="6731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06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828800" y="1714500"/>
            <a:ext cx="76200" cy="1016000"/>
          </a:xfrm>
          <a:custGeom>
            <a:avLst/>
            <a:gdLst/>
            <a:ahLst/>
            <a:cxnLst/>
            <a:rect l="l" t="t" r="r" b="b"/>
            <a:pathLst>
              <a:path w="76200" h="1016000">
                <a:moveTo>
                  <a:pt x="0" y="0"/>
                </a:moveTo>
                <a:lnTo>
                  <a:pt x="76200" y="0"/>
                </a:lnTo>
                <a:lnTo>
                  <a:pt x="762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Text 4"/>
          <p:cNvSpPr/>
          <p:nvPr/>
        </p:nvSpPr>
        <p:spPr>
          <a:xfrm>
            <a:off x="508000" y="3136900"/>
            <a:ext cx="41148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应用场景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与目标市场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508000" y="5727700"/>
            <a:ext cx="38100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十大应用场景，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覆盖企业数字化转型全链路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08000" y="7264400"/>
            <a:ext cx="812800" cy="25400"/>
          </a:xfrm>
          <a:custGeom>
            <a:avLst/>
            <a:gdLst/>
            <a:ahLst/>
            <a:cxnLst/>
            <a:rect l="l" t="t" r="r" b="b"/>
            <a:pathLst>
              <a:path w="812800" h="25400">
                <a:moveTo>
                  <a:pt x="0" y="0"/>
                </a:moveTo>
                <a:lnTo>
                  <a:pt x="812800" y="0"/>
                </a:lnTo>
                <a:lnTo>
                  <a:pt x="81280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10" name="Text 7"/>
          <p:cNvSpPr/>
          <p:nvPr/>
        </p:nvSpPr>
        <p:spPr>
          <a:xfrm>
            <a:off x="1524000" y="7124700"/>
            <a:ext cx="1600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spc="160" kern="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CHAPTER SIX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504" y="603005"/>
            <a:ext cx="603005" cy="603005"/>
          </a:xfrm>
          <a:custGeom>
            <a:avLst/>
            <a:gdLst/>
            <a:ahLst/>
            <a:cxnLst/>
            <a:rect l="l" t="t" r="r" b="b"/>
            <a:pathLst>
              <a:path w="603005" h="603005">
                <a:moveTo>
                  <a:pt x="50248" y="0"/>
                </a:moveTo>
                <a:lnTo>
                  <a:pt x="552756" y="0"/>
                </a:lnTo>
                <a:cubicBezTo>
                  <a:pt x="580508" y="0"/>
                  <a:pt x="603005" y="22497"/>
                  <a:pt x="603005" y="50248"/>
                </a:cubicBezTo>
                <a:lnTo>
                  <a:pt x="603005" y="552756"/>
                </a:lnTo>
                <a:cubicBezTo>
                  <a:pt x="603005" y="580508"/>
                  <a:pt x="580508" y="603005"/>
                  <a:pt x="552756" y="603005"/>
                </a:cubicBezTo>
                <a:lnTo>
                  <a:pt x="50248" y="603005"/>
                </a:lnTo>
                <a:cubicBezTo>
                  <a:pt x="22497" y="603005"/>
                  <a:pt x="0" y="580508"/>
                  <a:pt x="0" y="552756"/>
                </a:cubicBezTo>
                <a:lnTo>
                  <a:pt x="0" y="50248"/>
                </a:lnTo>
                <a:cubicBezTo>
                  <a:pt x="0" y="22497"/>
                  <a:pt x="22497" y="0"/>
                  <a:pt x="5024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" name="Shape 1"/>
          <p:cNvSpPr/>
          <p:nvPr/>
        </p:nvSpPr>
        <p:spPr>
          <a:xfrm>
            <a:off x="678380" y="778881"/>
            <a:ext cx="251252" cy="251252"/>
          </a:xfrm>
          <a:custGeom>
            <a:avLst/>
            <a:gdLst/>
            <a:ahLst/>
            <a:cxnLst/>
            <a:rect l="l" t="t" r="r" b="b"/>
            <a:pathLst>
              <a:path w="251252" h="251252">
                <a:moveTo>
                  <a:pt x="62813" y="157032"/>
                </a:moveTo>
                <a:lnTo>
                  <a:pt x="12023" y="157032"/>
                </a:lnTo>
                <a:cubicBezTo>
                  <a:pt x="-196" y="157032"/>
                  <a:pt x="-7704" y="143734"/>
                  <a:pt x="-1423" y="133232"/>
                </a:cubicBezTo>
                <a:lnTo>
                  <a:pt x="24536" y="89950"/>
                </a:lnTo>
                <a:cubicBezTo>
                  <a:pt x="28806" y="82835"/>
                  <a:pt x="36461" y="78516"/>
                  <a:pt x="44754" y="78516"/>
                </a:cubicBezTo>
                <a:lnTo>
                  <a:pt x="91373" y="78516"/>
                </a:lnTo>
                <a:cubicBezTo>
                  <a:pt x="128718" y="15262"/>
                  <a:pt x="184415" y="12072"/>
                  <a:pt x="221661" y="17519"/>
                </a:cubicBezTo>
                <a:cubicBezTo>
                  <a:pt x="227942" y="18451"/>
                  <a:pt x="232850" y="23359"/>
                  <a:pt x="233733" y="29591"/>
                </a:cubicBezTo>
                <a:cubicBezTo>
                  <a:pt x="239180" y="66837"/>
                  <a:pt x="235990" y="122534"/>
                  <a:pt x="172736" y="159879"/>
                </a:cubicBezTo>
                <a:lnTo>
                  <a:pt x="172736" y="206498"/>
                </a:lnTo>
                <a:cubicBezTo>
                  <a:pt x="172736" y="214791"/>
                  <a:pt x="168417" y="222446"/>
                  <a:pt x="161302" y="226716"/>
                </a:cubicBezTo>
                <a:lnTo>
                  <a:pt x="118020" y="252675"/>
                </a:lnTo>
                <a:cubicBezTo>
                  <a:pt x="107567" y="258956"/>
                  <a:pt x="94219" y="251399"/>
                  <a:pt x="94219" y="239229"/>
                </a:cubicBezTo>
                <a:lnTo>
                  <a:pt x="94219" y="188439"/>
                </a:lnTo>
                <a:cubicBezTo>
                  <a:pt x="94219" y="171116"/>
                  <a:pt x="80136" y="157032"/>
                  <a:pt x="62813" y="157032"/>
                </a:cubicBezTo>
                <a:lnTo>
                  <a:pt x="62764" y="157032"/>
                </a:lnTo>
                <a:close/>
                <a:moveTo>
                  <a:pt x="196291" y="78516"/>
                </a:moveTo>
                <a:cubicBezTo>
                  <a:pt x="196291" y="65516"/>
                  <a:pt x="185736" y="54961"/>
                  <a:pt x="172736" y="54961"/>
                </a:cubicBezTo>
                <a:cubicBezTo>
                  <a:pt x="159735" y="54961"/>
                  <a:pt x="149181" y="65516"/>
                  <a:pt x="149181" y="78516"/>
                </a:cubicBezTo>
                <a:cubicBezTo>
                  <a:pt x="149181" y="91517"/>
                  <a:pt x="159735" y="102071"/>
                  <a:pt x="172736" y="102071"/>
                </a:cubicBezTo>
                <a:cubicBezTo>
                  <a:pt x="185736" y="102071"/>
                  <a:pt x="196291" y="91517"/>
                  <a:pt x="196291" y="78516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" name="Text 2"/>
          <p:cNvSpPr/>
          <p:nvPr/>
        </p:nvSpPr>
        <p:spPr>
          <a:xfrm>
            <a:off x="1306510" y="521348"/>
            <a:ext cx="1263522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b="1" spc="79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USE CASES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306510" y="804006"/>
            <a:ext cx="3479839" cy="502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561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核心应用场景（上）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306510" y="1457261"/>
            <a:ext cx="1005008" cy="50250"/>
          </a:xfrm>
          <a:custGeom>
            <a:avLst/>
            <a:gdLst/>
            <a:ahLst/>
            <a:cxnLst/>
            <a:rect l="l" t="t" r="r" b="b"/>
            <a:pathLst>
              <a:path w="1005008" h="50250">
                <a:moveTo>
                  <a:pt x="0" y="0"/>
                </a:moveTo>
                <a:lnTo>
                  <a:pt x="1005008" y="0"/>
                </a:lnTo>
                <a:lnTo>
                  <a:pt x="1005008" y="50250"/>
                </a:lnTo>
                <a:lnTo>
                  <a:pt x="0" y="5025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Shape 5"/>
          <p:cNvSpPr/>
          <p:nvPr/>
        </p:nvSpPr>
        <p:spPr>
          <a:xfrm>
            <a:off x="508785" y="1714794"/>
            <a:ext cx="7512433" cy="3605465"/>
          </a:xfrm>
          <a:custGeom>
            <a:avLst/>
            <a:gdLst/>
            <a:ahLst/>
            <a:cxnLst/>
            <a:rect l="l" t="t" r="r" b="b"/>
            <a:pathLst>
              <a:path w="7512433" h="3605465">
                <a:moveTo>
                  <a:pt x="50260" y="0"/>
                </a:moveTo>
                <a:lnTo>
                  <a:pt x="7462173" y="0"/>
                </a:lnTo>
                <a:cubicBezTo>
                  <a:pt x="7489931" y="0"/>
                  <a:pt x="7512433" y="22502"/>
                  <a:pt x="7512433" y="50260"/>
                </a:cubicBezTo>
                <a:lnTo>
                  <a:pt x="7512433" y="3555205"/>
                </a:lnTo>
                <a:cubicBezTo>
                  <a:pt x="7512433" y="3582963"/>
                  <a:pt x="7489931" y="3605465"/>
                  <a:pt x="7462173" y="3605465"/>
                </a:cubicBezTo>
                <a:lnTo>
                  <a:pt x="50260" y="3605465"/>
                </a:lnTo>
                <a:cubicBezTo>
                  <a:pt x="22502" y="3605465"/>
                  <a:pt x="0" y="3582963"/>
                  <a:pt x="0" y="3555205"/>
                </a:cubicBezTo>
                <a:lnTo>
                  <a:pt x="0" y="50260"/>
                </a:lnTo>
                <a:cubicBezTo>
                  <a:pt x="0" y="22502"/>
                  <a:pt x="22502" y="0"/>
                  <a:pt x="50260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16068" y="1922077"/>
            <a:ext cx="603005" cy="603005"/>
          </a:xfrm>
          <a:custGeom>
            <a:avLst/>
            <a:gdLst/>
            <a:ahLst/>
            <a:cxnLst/>
            <a:rect l="l" t="t" r="r" b="b"/>
            <a:pathLst>
              <a:path w="603005" h="603005">
                <a:moveTo>
                  <a:pt x="50248" y="0"/>
                </a:moveTo>
                <a:lnTo>
                  <a:pt x="552756" y="0"/>
                </a:lnTo>
                <a:cubicBezTo>
                  <a:pt x="580508" y="0"/>
                  <a:pt x="603005" y="22497"/>
                  <a:pt x="603005" y="50248"/>
                </a:cubicBezTo>
                <a:lnTo>
                  <a:pt x="603005" y="552756"/>
                </a:lnTo>
                <a:cubicBezTo>
                  <a:pt x="603005" y="580508"/>
                  <a:pt x="580508" y="603005"/>
                  <a:pt x="552756" y="603005"/>
                </a:cubicBezTo>
                <a:lnTo>
                  <a:pt x="50248" y="603005"/>
                </a:lnTo>
                <a:cubicBezTo>
                  <a:pt x="22497" y="603005"/>
                  <a:pt x="0" y="580508"/>
                  <a:pt x="0" y="552756"/>
                </a:cubicBezTo>
                <a:lnTo>
                  <a:pt x="0" y="50248"/>
                </a:lnTo>
                <a:cubicBezTo>
                  <a:pt x="0" y="22497"/>
                  <a:pt x="22497" y="0"/>
                  <a:pt x="5024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9" name="Text 7"/>
          <p:cNvSpPr/>
          <p:nvPr/>
        </p:nvSpPr>
        <p:spPr>
          <a:xfrm>
            <a:off x="981551" y="2047703"/>
            <a:ext cx="201002" cy="3517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978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469824" y="2047703"/>
            <a:ext cx="2374331" cy="3517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781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规模化设备运维与测试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16068" y="2694677"/>
            <a:ext cx="110550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目标用户：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721076" y="2694677"/>
            <a:ext cx="3776434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互联网企业、App开发团队、QA测试部门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16068" y="3096680"/>
            <a:ext cx="110550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核心痛点：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721076" y="3096680"/>
            <a:ext cx="4924538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设备分散管理混乱、手动测试效率低、海外场景难覆盖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722349" y="3536371"/>
            <a:ext cx="7085304" cy="1570325"/>
          </a:xfrm>
          <a:custGeom>
            <a:avLst/>
            <a:gdLst/>
            <a:ahLst/>
            <a:cxnLst/>
            <a:rect l="l" t="t" r="r" b="b"/>
            <a:pathLst>
              <a:path w="7085304" h="1570325">
                <a:moveTo>
                  <a:pt x="50250" y="0"/>
                </a:moveTo>
                <a:lnTo>
                  <a:pt x="7035054" y="0"/>
                </a:lnTo>
                <a:cubicBezTo>
                  <a:pt x="7062807" y="0"/>
                  <a:pt x="7085304" y="22498"/>
                  <a:pt x="7085304" y="50250"/>
                </a:cubicBezTo>
                <a:lnTo>
                  <a:pt x="7085304" y="1520074"/>
                </a:lnTo>
                <a:cubicBezTo>
                  <a:pt x="7085304" y="1547827"/>
                  <a:pt x="7062807" y="1570325"/>
                  <a:pt x="7035054" y="1570325"/>
                </a:cubicBezTo>
                <a:lnTo>
                  <a:pt x="50250" y="1570325"/>
                </a:lnTo>
                <a:cubicBezTo>
                  <a:pt x="22498" y="1570325"/>
                  <a:pt x="0" y="1547827"/>
                  <a:pt x="0" y="1520074"/>
                </a:cubicBezTo>
                <a:lnTo>
                  <a:pt x="0" y="50250"/>
                </a:lnTo>
                <a:cubicBezTo>
                  <a:pt x="0" y="22516"/>
                  <a:pt x="22516" y="0"/>
                  <a:pt x="50250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79382" y="3693403"/>
            <a:ext cx="6871740" cy="301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解决方案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907648" y="4145657"/>
            <a:ext cx="131907" cy="150751"/>
          </a:xfrm>
          <a:custGeom>
            <a:avLst/>
            <a:gdLst/>
            <a:ahLst/>
            <a:cxnLst/>
            <a:rect l="l" t="t" r="r" b="b"/>
            <a:pathLst>
              <a:path w="131907" h="150751">
                <a:moveTo>
                  <a:pt x="128021" y="20640"/>
                </a:moveTo>
                <a:cubicBezTo>
                  <a:pt x="132231" y="23702"/>
                  <a:pt x="133173" y="29591"/>
                  <a:pt x="130111" y="33801"/>
                </a:cubicBezTo>
                <a:lnTo>
                  <a:pt x="54736" y="137443"/>
                </a:lnTo>
                <a:cubicBezTo>
                  <a:pt x="53116" y="139680"/>
                  <a:pt x="50614" y="141064"/>
                  <a:pt x="47846" y="141300"/>
                </a:cubicBezTo>
                <a:cubicBezTo>
                  <a:pt x="45078" y="141535"/>
                  <a:pt x="42399" y="140505"/>
                  <a:pt x="40455" y="138562"/>
                </a:cubicBezTo>
                <a:lnTo>
                  <a:pt x="2768" y="100874"/>
                </a:lnTo>
                <a:cubicBezTo>
                  <a:pt x="-913" y="97193"/>
                  <a:pt x="-913" y="91216"/>
                  <a:pt x="2768" y="87536"/>
                </a:cubicBezTo>
                <a:cubicBezTo>
                  <a:pt x="6448" y="83855"/>
                  <a:pt x="12425" y="83855"/>
                  <a:pt x="16106" y="87536"/>
                </a:cubicBezTo>
                <a:lnTo>
                  <a:pt x="45991" y="117421"/>
                </a:lnTo>
                <a:lnTo>
                  <a:pt x="114889" y="22701"/>
                </a:lnTo>
                <a:cubicBezTo>
                  <a:pt x="117951" y="18491"/>
                  <a:pt x="123840" y="17548"/>
                  <a:pt x="128050" y="20611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18" name="Text 16"/>
          <p:cNvSpPr/>
          <p:nvPr/>
        </p:nvSpPr>
        <p:spPr>
          <a:xfrm>
            <a:off x="1168321" y="4095406"/>
            <a:ext cx="3605465" cy="251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全球设备统一纳管，实体与虚拟设备集中管理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907648" y="4447159"/>
            <a:ext cx="131907" cy="150751"/>
          </a:xfrm>
          <a:custGeom>
            <a:avLst/>
            <a:gdLst/>
            <a:ahLst/>
            <a:cxnLst/>
            <a:rect l="l" t="t" r="r" b="b"/>
            <a:pathLst>
              <a:path w="131907" h="150751">
                <a:moveTo>
                  <a:pt x="128021" y="20640"/>
                </a:moveTo>
                <a:cubicBezTo>
                  <a:pt x="132231" y="23702"/>
                  <a:pt x="133173" y="29591"/>
                  <a:pt x="130111" y="33801"/>
                </a:cubicBezTo>
                <a:lnTo>
                  <a:pt x="54736" y="137443"/>
                </a:lnTo>
                <a:cubicBezTo>
                  <a:pt x="53116" y="139680"/>
                  <a:pt x="50614" y="141064"/>
                  <a:pt x="47846" y="141300"/>
                </a:cubicBezTo>
                <a:cubicBezTo>
                  <a:pt x="45078" y="141535"/>
                  <a:pt x="42399" y="140505"/>
                  <a:pt x="40455" y="138562"/>
                </a:cubicBezTo>
                <a:lnTo>
                  <a:pt x="2768" y="100874"/>
                </a:lnTo>
                <a:cubicBezTo>
                  <a:pt x="-913" y="97193"/>
                  <a:pt x="-913" y="91216"/>
                  <a:pt x="2768" y="87536"/>
                </a:cubicBezTo>
                <a:cubicBezTo>
                  <a:pt x="6448" y="83855"/>
                  <a:pt x="12425" y="83855"/>
                  <a:pt x="16106" y="87536"/>
                </a:cubicBezTo>
                <a:lnTo>
                  <a:pt x="45991" y="117421"/>
                </a:lnTo>
                <a:lnTo>
                  <a:pt x="114889" y="22701"/>
                </a:lnTo>
                <a:cubicBezTo>
                  <a:pt x="117951" y="18491"/>
                  <a:pt x="123840" y="17548"/>
                  <a:pt x="128050" y="20611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20" name="Text 18"/>
          <p:cNvSpPr/>
          <p:nvPr/>
        </p:nvSpPr>
        <p:spPr>
          <a:xfrm>
            <a:off x="1168321" y="4396909"/>
            <a:ext cx="3065274" cy="251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 Agent自动执行测试脚本，提升效率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907648" y="4748662"/>
            <a:ext cx="131907" cy="150751"/>
          </a:xfrm>
          <a:custGeom>
            <a:avLst/>
            <a:gdLst/>
            <a:ahLst/>
            <a:cxnLst/>
            <a:rect l="l" t="t" r="r" b="b"/>
            <a:pathLst>
              <a:path w="131907" h="150751">
                <a:moveTo>
                  <a:pt x="128021" y="20640"/>
                </a:moveTo>
                <a:cubicBezTo>
                  <a:pt x="132231" y="23702"/>
                  <a:pt x="133173" y="29591"/>
                  <a:pt x="130111" y="33801"/>
                </a:cubicBezTo>
                <a:lnTo>
                  <a:pt x="54736" y="137443"/>
                </a:lnTo>
                <a:cubicBezTo>
                  <a:pt x="53116" y="139680"/>
                  <a:pt x="50614" y="141064"/>
                  <a:pt x="47846" y="141300"/>
                </a:cubicBezTo>
                <a:cubicBezTo>
                  <a:pt x="45078" y="141535"/>
                  <a:pt x="42399" y="140505"/>
                  <a:pt x="40455" y="138562"/>
                </a:cubicBezTo>
                <a:lnTo>
                  <a:pt x="2768" y="100874"/>
                </a:lnTo>
                <a:cubicBezTo>
                  <a:pt x="-913" y="97193"/>
                  <a:pt x="-913" y="91216"/>
                  <a:pt x="2768" y="87536"/>
                </a:cubicBezTo>
                <a:cubicBezTo>
                  <a:pt x="6448" y="83855"/>
                  <a:pt x="12425" y="83855"/>
                  <a:pt x="16106" y="87536"/>
                </a:cubicBezTo>
                <a:lnTo>
                  <a:pt x="45991" y="117421"/>
                </a:lnTo>
                <a:lnTo>
                  <a:pt x="114889" y="22701"/>
                </a:lnTo>
                <a:cubicBezTo>
                  <a:pt x="117951" y="18491"/>
                  <a:pt x="123840" y="17548"/>
                  <a:pt x="128050" y="20611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22" name="Text 20"/>
          <p:cNvSpPr/>
          <p:nvPr/>
        </p:nvSpPr>
        <p:spPr>
          <a:xfrm>
            <a:off x="1168321" y="4698411"/>
            <a:ext cx="3077836" cy="251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设备代理模拟海外环境，覆盖全球场景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8236156" y="1714794"/>
            <a:ext cx="7512433" cy="3605465"/>
          </a:xfrm>
          <a:custGeom>
            <a:avLst/>
            <a:gdLst/>
            <a:ahLst/>
            <a:cxnLst/>
            <a:rect l="l" t="t" r="r" b="b"/>
            <a:pathLst>
              <a:path w="7512433" h="3605465">
                <a:moveTo>
                  <a:pt x="50260" y="0"/>
                </a:moveTo>
                <a:lnTo>
                  <a:pt x="7462173" y="0"/>
                </a:lnTo>
                <a:cubicBezTo>
                  <a:pt x="7489931" y="0"/>
                  <a:pt x="7512433" y="22502"/>
                  <a:pt x="7512433" y="50260"/>
                </a:cubicBezTo>
                <a:lnTo>
                  <a:pt x="7512433" y="3555205"/>
                </a:lnTo>
                <a:cubicBezTo>
                  <a:pt x="7512433" y="3582963"/>
                  <a:pt x="7489931" y="3605465"/>
                  <a:pt x="7462173" y="3605465"/>
                </a:cubicBezTo>
                <a:lnTo>
                  <a:pt x="50260" y="3605465"/>
                </a:lnTo>
                <a:cubicBezTo>
                  <a:pt x="22502" y="3605465"/>
                  <a:pt x="0" y="3582963"/>
                  <a:pt x="0" y="3555205"/>
                </a:cubicBezTo>
                <a:lnTo>
                  <a:pt x="0" y="50260"/>
                </a:lnTo>
                <a:cubicBezTo>
                  <a:pt x="0" y="22502"/>
                  <a:pt x="22502" y="0"/>
                  <a:pt x="50260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8443439" y="1922077"/>
            <a:ext cx="603005" cy="603005"/>
          </a:xfrm>
          <a:custGeom>
            <a:avLst/>
            <a:gdLst/>
            <a:ahLst/>
            <a:cxnLst/>
            <a:rect l="l" t="t" r="r" b="b"/>
            <a:pathLst>
              <a:path w="603005" h="603005">
                <a:moveTo>
                  <a:pt x="50248" y="0"/>
                </a:moveTo>
                <a:lnTo>
                  <a:pt x="552756" y="0"/>
                </a:lnTo>
                <a:cubicBezTo>
                  <a:pt x="580508" y="0"/>
                  <a:pt x="603005" y="22497"/>
                  <a:pt x="603005" y="50248"/>
                </a:cubicBezTo>
                <a:lnTo>
                  <a:pt x="603005" y="552756"/>
                </a:lnTo>
                <a:cubicBezTo>
                  <a:pt x="603005" y="580508"/>
                  <a:pt x="580508" y="603005"/>
                  <a:pt x="552756" y="603005"/>
                </a:cubicBezTo>
                <a:lnTo>
                  <a:pt x="50248" y="603005"/>
                </a:lnTo>
                <a:cubicBezTo>
                  <a:pt x="22497" y="603005"/>
                  <a:pt x="0" y="580508"/>
                  <a:pt x="0" y="552756"/>
                </a:cubicBezTo>
                <a:lnTo>
                  <a:pt x="0" y="50248"/>
                </a:lnTo>
                <a:cubicBezTo>
                  <a:pt x="0" y="22497"/>
                  <a:pt x="22497" y="0"/>
                  <a:pt x="5024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5" name="Text 23"/>
          <p:cNvSpPr/>
          <p:nvPr/>
        </p:nvSpPr>
        <p:spPr>
          <a:xfrm>
            <a:off x="8692630" y="2047703"/>
            <a:ext cx="226127" cy="3517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978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2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9197195" y="2047703"/>
            <a:ext cx="2826584" cy="3517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781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智能自动化运营与数据作业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443439" y="2694677"/>
            <a:ext cx="110550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目标用户：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9448447" y="2694677"/>
            <a:ext cx="3316526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电商运营、社交媒体团队、数据部门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8443439" y="3096680"/>
            <a:ext cx="110550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核心痛点：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9448447" y="3096680"/>
            <a:ext cx="3517527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多账号管理易封禁、重复操作耗费人力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8449720" y="3536371"/>
            <a:ext cx="7085304" cy="1570325"/>
          </a:xfrm>
          <a:custGeom>
            <a:avLst/>
            <a:gdLst/>
            <a:ahLst/>
            <a:cxnLst/>
            <a:rect l="l" t="t" r="r" b="b"/>
            <a:pathLst>
              <a:path w="7085304" h="1570325">
                <a:moveTo>
                  <a:pt x="50250" y="0"/>
                </a:moveTo>
                <a:lnTo>
                  <a:pt x="7035054" y="0"/>
                </a:lnTo>
                <a:cubicBezTo>
                  <a:pt x="7062807" y="0"/>
                  <a:pt x="7085304" y="22498"/>
                  <a:pt x="7085304" y="50250"/>
                </a:cubicBezTo>
                <a:lnTo>
                  <a:pt x="7085304" y="1520074"/>
                </a:lnTo>
                <a:cubicBezTo>
                  <a:pt x="7085304" y="1547827"/>
                  <a:pt x="7062807" y="1570325"/>
                  <a:pt x="7035054" y="1570325"/>
                </a:cubicBezTo>
                <a:lnTo>
                  <a:pt x="50250" y="1570325"/>
                </a:lnTo>
                <a:cubicBezTo>
                  <a:pt x="22498" y="1570325"/>
                  <a:pt x="0" y="1547827"/>
                  <a:pt x="0" y="1520074"/>
                </a:cubicBezTo>
                <a:lnTo>
                  <a:pt x="0" y="50250"/>
                </a:lnTo>
                <a:cubicBezTo>
                  <a:pt x="0" y="22516"/>
                  <a:pt x="22516" y="0"/>
                  <a:pt x="50250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8606753" y="3693403"/>
            <a:ext cx="6871740" cy="301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解决方案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8635019" y="4145657"/>
            <a:ext cx="131907" cy="150751"/>
          </a:xfrm>
          <a:custGeom>
            <a:avLst/>
            <a:gdLst/>
            <a:ahLst/>
            <a:cxnLst/>
            <a:rect l="l" t="t" r="r" b="b"/>
            <a:pathLst>
              <a:path w="131907" h="150751">
                <a:moveTo>
                  <a:pt x="128021" y="20640"/>
                </a:moveTo>
                <a:cubicBezTo>
                  <a:pt x="132231" y="23702"/>
                  <a:pt x="133173" y="29591"/>
                  <a:pt x="130111" y="33801"/>
                </a:cubicBezTo>
                <a:lnTo>
                  <a:pt x="54736" y="137443"/>
                </a:lnTo>
                <a:cubicBezTo>
                  <a:pt x="53116" y="139680"/>
                  <a:pt x="50614" y="141064"/>
                  <a:pt x="47846" y="141300"/>
                </a:cubicBezTo>
                <a:cubicBezTo>
                  <a:pt x="45078" y="141535"/>
                  <a:pt x="42399" y="140505"/>
                  <a:pt x="40455" y="138562"/>
                </a:cubicBezTo>
                <a:lnTo>
                  <a:pt x="2768" y="100874"/>
                </a:lnTo>
                <a:cubicBezTo>
                  <a:pt x="-913" y="97193"/>
                  <a:pt x="-913" y="91216"/>
                  <a:pt x="2768" y="87536"/>
                </a:cubicBezTo>
                <a:cubicBezTo>
                  <a:pt x="6448" y="83855"/>
                  <a:pt x="12425" y="83855"/>
                  <a:pt x="16106" y="87536"/>
                </a:cubicBezTo>
                <a:lnTo>
                  <a:pt x="45991" y="117421"/>
                </a:lnTo>
                <a:lnTo>
                  <a:pt x="114889" y="22701"/>
                </a:lnTo>
                <a:cubicBezTo>
                  <a:pt x="117951" y="18491"/>
                  <a:pt x="123840" y="17548"/>
                  <a:pt x="128050" y="20611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34" name="Text 32"/>
          <p:cNvSpPr/>
          <p:nvPr/>
        </p:nvSpPr>
        <p:spPr>
          <a:xfrm>
            <a:off x="8895692" y="4095406"/>
            <a:ext cx="3341651" cy="251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多账号隔离与持久化Session管理，防关联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635019" y="4447159"/>
            <a:ext cx="131907" cy="150751"/>
          </a:xfrm>
          <a:custGeom>
            <a:avLst/>
            <a:gdLst/>
            <a:ahLst/>
            <a:cxnLst/>
            <a:rect l="l" t="t" r="r" b="b"/>
            <a:pathLst>
              <a:path w="131907" h="150751">
                <a:moveTo>
                  <a:pt x="128021" y="20640"/>
                </a:moveTo>
                <a:cubicBezTo>
                  <a:pt x="132231" y="23702"/>
                  <a:pt x="133173" y="29591"/>
                  <a:pt x="130111" y="33801"/>
                </a:cubicBezTo>
                <a:lnTo>
                  <a:pt x="54736" y="137443"/>
                </a:lnTo>
                <a:cubicBezTo>
                  <a:pt x="53116" y="139680"/>
                  <a:pt x="50614" y="141064"/>
                  <a:pt x="47846" y="141300"/>
                </a:cubicBezTo>
                <a:cubicBezTo>
                  <a:pt x="45078" y="141535"/>
                  <a:pt x="42399" y="140505"/>
                  <a:pt x="40455" y="138562"/>
                </a:cubicBezTo>
                <a:lnTo>
                  <a:pt x="2768" y="100874"/>
                </a:lnTo>
                <a:cubicBezTo>
                  <a:pt x="-913" y="97193"/>
                  <a:pt x="-913" y="91216"/>
                  <a:pt x="2768" y="87536"/>
                </a:cubicBezTo>
                <a:cubicBezTo>
                  <a:pt x="6448" y="83855"/>
                  <a:pt x="12425" y="83855"/>
                  <a:pt x="16106" y="87536"/>
                </a:cubicBezTo>
                <a:lnTo>
                  <a:pt x="45991" y="117421"/>
                </a:lnTo>
                <a:lnTo>
                  <a:pt x="114889" y="22701"/>
                </a:lnTo>
                <a:cubicBezTo>
                  <a:pt x="117951" y="18491"/>
                  <a:pt x="123840" y="17548"/>
                  <a:pt x="128050" y="20611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36" name="Text 34"/>
          <p:cNvSpPr/>
          <p:nvPr/>
        </p:nvSpPr>
        <p:spPr>
          <a:xfrm>
            <a:off x="8895692" y="4396909"/>
            <a:ext cx="2889397" cy="251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 Agent执行运营指令，自动化运营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8635019" y="4748662"/>
            <a:ext cx="131907" cy="150751"/>
          </a:xfrm>
          <a:custGeom>
            <a:avLst/>
            <a:gdLst/>
            <a:ahLst/>
            <a:cxnLst/>
            <a:rect l="l" t="t" r="r" b="b"/>
            <a:pathLst>
              <a:path w="131907" h="150751">
                <a:moveTo>
                  <a:pt x="128021" y="20640"/>
                </a:moveTo>
                <a:cubicBezTo>
                  <a:pt x="132231" y="23702"/>
                  <a:pt x="133173" y="29591"/>
                  <a:pt x="130111" y="33801"/>
                </a:cubicBezTo>
                <a:lnTo>
                  <a:pt x="54736" y="137443"/>
                </a:lnTo>
                <a:cubicBezTo>
                  <a:pt x="53116" y="139680"/>
                  <a:pt x="50614" y="141064"/>
                  <a:pt x="47846" y="141300"/>
                </a:cubicBezTo>
                <a:cubicBezTo>
                  <a:pt x="45078" y="141535"/>
                  <a:pt x="42399" y="140505"/>
                  <a:pt x="40455" y="138562"/>
                </a:cubicBezTo>
                <a:lnTo>
                  <a:pt x="2768" y="100874"/>
                </a:lnTo>
                <a:cubicBezTo>
                  <a:pt x="-913" y="97193"/>
                  <a:pt x="-913" y="91216"/>
                  <a:pt x="2768" y="87536"/>
                </a:cubicBezTo>
                <a:cubicBezTo>
                  <a:pt x="6448" y="83855"/>
                  <a:pt x="12425" y="83855"/>
                  <a:pt x="16106" y="87536"/>
                </a:cubicBezTo>
                <a:lnTo>
                  <a:pt x="45991" y="117421"/>
                </a:lnTo>
                <a:lnTo>
                  <a:pt x="114889" y="22701"/>
                </a:lnTo>
                <a:cubicBezTo>
                  <a:pt x="117951" y="18491"/>
                  <a:pt x="123840" y="17548"/>
                  <a:pt x="128050" y="20611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38" name="Text 36"/>
          <p:cNvSpPr/>
          <p:nvPr/>
        </p:nvSpPr>
        <p:spPr>
          <a:xfrm>
            <a:off x="8895692" y="4698411"/>
            <a:ext cx="2901960" cy="251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流程引擎编排复杂任务，操作可监控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08785" y="5533824"/>
            <a:ext cx="7512433" cy="3605465"/>
          </a:xfrm>
          <a:custGeom>
            <a:avLst/>
            <a:gdLst/>
            <a:ahLst/>
            <a:cxnLst/>
            <a:rect l="l" t="t" r="r" b="b"/>
            <a:pathLst>
              <a:path w="7512433" h="3605465">
                <a:moveTo>
                  <a:pt x="50260" y="0"/>
                </a:moveTo>
                <a:lnTo>
                  <a:pt x="7462173" y="0"/>
                </a:lnTo>
                <a:cubicBezTo>
                  <a:pt x="7489931" y="0"/>
                  <a:pt x="7512433" y="22502"/>
                  <a:pt x="7512433" y="50260"/>
                </a:cubicBezTo>
                <a:lnTo>
                  <a:pt x="7512433" y="3555205"/>
                </a:lnTo>
                <a:cubicBezTo>
                  <a:pt x="7512433" y="3582963"/>
                  <a:pt x="7489931" y="3605465"/>
                  <a:pt x="7462173" y="3605465"/>
                </a:cubicBezTo>
                <a:lnTo>
                  <a:pt x="50260" y="3605465"/>
                </a:lnTo>
                <a:cubicBezTo>
                  <a:pt x="22502" y="3605465"/>
                  <a:pt x="0" y="3582963"/>
                  <a:pt x="0" y="3555205"/>
                </a:cubicBezTo>
                <a:lnTo>
                  <a:pt x="0" y="50260"/>
                </a:lnTo>
                <a:cubicBezTo>
                  <a:pt x="0" y="22502"/>
                  <a:pt x="22502" y="0"/>
                  <a:pt x="50260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716068" y="5741107"/>
            <a:ext cx="603005" cy="603005"/>
          </a:xfrm>
          <a:custGeom>
            <a:avLst/>
            <a:gdLst/>
            <a:ahLst/>
            <a:cxnLst/>
            <a:rect l="l" t="t" r="r" b="b"/>
            <a:pathLst>
              <a:path w="603005" h="603005">
                <a:moveTo>
                  <a:pt x="50248" y="0"/>
                </a:moveTo>
                <a:lnTo>
                  <a:pt x="552756" y="0"/>
                </a:lnTo>
                <a:cubicBezTo>
                  <a:pt x="580508" y="0"/>
                  <a:pt x="603005" y="22497"/>
                  <a:pt x="603005" y="50248"/>
                </a:cubicBezTo>
                <a:lnTo>
                  <a:pt x="603005" y="552756"/>
                </a:lnTo>
                <a:cubicBezTo>
                  <a:pt x="603005" y="580508"/>
                  <a:pt x="580508" y="603005"/>
                  <a:pt x="552756" y="603005"/>
                </a:cubicBezTo>
                <a:lnTo>
                  <a:pt x="50248" y="603005"/>
                </a:lnTo>
                <a:cubicBezTo>
                  <a:pt x="22497" y="603005"/>
                  <a:pt x="0" y="580508"/>
                  <a:pt x="0" y="552756"/>
                </a:cubicBezTo>
                <a:lnTo>
                  <a:pt x="0" y="50248"/>
                </a:lnTo>
                <a:cubicBezTo>
                  <a:pt x="0" y="22497"/>
                  <a:pt x="22497" y="0"/>
                  <a:pt x="5024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41" name="Text 39"/>
          <p:cNvSpPr/>
          <p:nvPr/>
        </p:nvSpPr>
        <p:spPr>
          <a:xfrm>
            <a:off x="963296" y="5866733"/>
            <a:ext cx="238689" cy="3517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978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3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1469824" y="5866733"/>
            <a:ext cx="2600457" cy="3517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781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安全远程协作与外包管理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716068" y="6513706"/>
            <a:ext cx="110550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目标用户：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721076" y="6513706"/>
            <a:ext cx="2713521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有外包团队的企业、金融机构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716068" y="6915709"/>
            <a:ext cx="110550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核心痛点：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1721076" y="6915709"/>
            <a:ext cx="3115524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外部访问不安全、外包操作不透明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22349" y="7355400"/>
            <a:ext cx="7085304" cy="1570325"/>
          </a:xfrm>
          <a:custGeom>
            <a:avLst/>
            <a:gdLst/>
            <a:ahLst/>
            <a:cxnLst/>
            <a:rect l="l" t="t" r="r" b="b"/>
            <a:pathLst>
              <a:path w="7085304" h="1570325">
                <a:moveTo>
                  <a:pt x="50250" y="0"/>
                </a:moveTo>
                <a:lnTo>
                  <a:pt x="7035054" y="0"/>
                </a:lnTo>
                <a:cubicBezTo>
                  <a:pt x="7062807" y="0"/>
                  <a:pt x="7085304" y="22498"/>
                  <a:pt x="7085304" y="50250"/>
                </a:cubicBezTo>
                <a:lnTo>
                  <a:pt x="7085304" y="1520074"/>
                </a:lnTo>
                <a:cubicBezTo>
                  <a:pt x="7085304" y="1547827"/>
                  <a:pt x="7062807" y="1570325"/>
                  <a:pt x="7035054" y="1570325"/>
                </a:cubicBezTo>
                <a:lnTo>
                  <a:pt x="50250" y="1570325"/>
                </a:lnTo>
                <a:cubicBezTo>
                  <a:pt x="22498" y="1570325"/>
                  <a:pt x="0" y="1547827"/>
                  <a:pt x="0" y="1520074"/>
                </a:cubicBezTo>
                <a:lnTo>
                  <a:pt x="0" y="50250"/>
                </a:lnTo>
                <a:cubicBezTo>
                  <a:pt x="0" y="22516"/>
                  <a:pt x="22516" y="0"/>
                  <a:pt x="50250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879382" y="7512433"/>
            <a:ext cx="6871740" cy="301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解决方案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907648" y="7964686"/>
            <a:ext cx="131907" cy="150751"/>
          </a:xfrm>
          <a:custGeom>
            <a:avLst/>
            <a:gdLst/>
            <a:ahLst/>
            <a:cxnLst/>
            <a:rect l="l" t="t" r="r" b="b"/>
            <a:pathLst>
              <a:path w="131907" h="150751">
                <a:moveTo>
                  <a:pt x="128021" y="20640"/>
                </a:moveTo>
                <a:cubicBezTo>
                  <a:pt x="132231" y="23702"/>
                  <a:pt x="133173" y="29591"/>
                  <a:pt x="130111" y="33801"/>
                </a:cubicBezTo>
                <a:lnTo>
                  <a:pt x="54736" y="137443"/>
                </a:lnTo>
                <a:cubicBezTo>
                  <a:pt x="53116" y="139680"/>
                  <a:pt x="50614" y="141064"/>
                  <a:pt x="47846" y="141300"/>
                </a:cubicBezTo>
                <a:cubicBezTo>
                  <a:pt x="45078" y="141535"/>
                  <a:pt x="42399" y="140505"/>
                  <a:pt x="40455" y="138562"/>
                </a:cubicBezTo>
                <a:lnTo>
                  <a:pt x="2768" y="100874"/>
                </a:lnTo>
                <a:cubicBezTo>
                  <a:pt x="-913" y="97193"/>
                  <a:pt x="-913" y="91216"/>
                  <a:pt x="2768" y="87536"/>
                </a:cubicBezTo>
                <a:cubicBezTo>
                  <a:pt x="6448" y="83855"/>
                  <a:pt x="12425" y="83855"/>
                  <a:pt x="16106" y="87536"/>
                </a:cubicBezTo>
                <a:lnTo>
                  <a:pt x="45991" y="117421"/>
                </a:lnTo>
                <a:lnTo>
                  <a:pt x="114889" y="22701"/>
                </a:lnTo>
                <a:cubicBezTo>
                  <a:pt x="117951" y="18491"/>
                  <a:pt x="123840" y="17548"/>
                  <a:pt x="128050" y="20611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50" name="Text 48"/>
          <p:cNvSpPr/>
          <p:nvPr/>
        </p:nvSpPr>
        <p:spPr>
          <a:xfrm>
            <a:off x="1168321" y="7914436"/>
            <a:ext cx="2901960" cy="251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私有化部署，数据不出域，保障安全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907648" y="8266189"/>
            <a:ext cx="131907" cy="150751"/>
          </a:xfrm>
          <a:custGeom>
            <a:avLst/>
            <a:gdLst/>
            <a:ahLst/>
            <a:cxnLst/>
            <a:rect l="l" t="t" r="r" b="b"/>
            <a:pathLst>
              <a:path w="131907" h="150751">
                <a:moveTo>
                  <a:pt x="128021" y="20640"/>
                </a:moveTo>
                <a:cubicBezTo>
                  <a:pt x="132231" y="23702"/>
                  <a:pt x="133173" y="29591"/>
                  <a:pt x="130111" y="33801"/>
                </a:cubicBezTo>
                <a:lnTo>
                  <a:pt x="54736" y="137443"/>
                </a:lnTo>
                <a:cubicBezTo>
                  <a:pt x="53116" y="139680"/>
                  <a:pt x="50614" y="141064"/>
                  <a:pt x="47846" y="141300"/>
                </a:cubicBezTo>
                <a:cubicBezTo>
                  <a:pt x="45078" y="141535"/>
                  <a:pt x="42399" y="140505"/>
                  <a:pt x="40455" y="138562"/>
                </a:cubicBezTo>
                <a:lnTo>
                  <a:pt x="2768" y="100874"/>
                </a:lnTo>
                <a:cubicBezTo>
                  <a:pt x="-913" y="97193"/>
                  <a:pt x="-913" y="91216"/>
                  <a:pt x="2768" y="87536"/>
                </a:cubicBezTo>
                <a:cubicBezTo>
                  <a:pt x="6448" y="83855"/>
                  <a:pt x="12425" y="83855"/>
                  <a:pt x="16106" y="87536"/>
                </a:cubicBezTo>
                <a:lnTo>
                  <a:pt x="45991" y="117421"/>
                </a:lnTo>
                <a:lnTo>
                  <a:pt x="114889" y="22701"/>
                </a:lnTo>
                <a:cubicBezTo>
                  <a:pt x="117951" y="18491"/>
                  <a:pt x="123840" y="17548"/>
                  <a:pt x="128050" y="20611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52" name="Text 50"/>
          <p:cNvSpPr/>
          <p:nvPr/>
        </p:nvSpPr>
        <p:spPr>
          <a:xfrm>
            <a:off x="1168321" y="8215938"/>
            <a:ext cx="2726083" cy="251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分配受控虚拟工作环境，隔离权限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907648" y="8567691"/>
            <a:ext cx="131907" cy="150751"/>
          </a:xfrm>
          <a:custGeom>
            <a:avLst/>
            <a:gdLst/>
            <a:ahLst/>
            <a:cxnLst/>
            <a:rect l="l" t="t" r="r" b="b"/>
            <a:pathLst>
              <a:path w="131907" h="150751">
                <a:moveTo>
                  <a:pt x="128021" y="20640"/>
                </a:moveTo>
                <a:cubicBezTo>
                  <a:pt x="132231" y="23702"/>
                  <a:pt x="133173" y="29591"/>
                  <a:pt x="130111" y="33801"/>
                </a:cubicBezTo>
                <a:lnTo>
                  <a:pt x="54736" y="137443"/>
                </a:lnTo>
                <a:cubicBezTo>
                  <a:pt x="53116" y="139680"/>
                  <a:pt x="50614" y="141064"/>
                  <a:pt x="47846" y="141300"/>
                </a:cubicBezTo>
                <a:cubicBezTo>
                  <a:pt x="45078" y="141535"/>
                  <a:pt x="42399" y="140505"/>
                  <a:pt x="40455" y="138562"/>
                </a:cubicBezTo>
                <a:lnTo>
                  <a:pt x="2768" y="100874"/>
                </a:lnTo>
                <a:cubicBezTo>
                  <a:pt x="-913" y="97193"/>
                  <a:pt x="-913" y="91216"/>
                  <a:pt x="2768" y="87536"/>
                </a:cubicBezTo>
                <a:cubicBezTo>
                  <a:pt x="6448" y="83855"/>
                  <a:pt x="12425" y="83855"/>
                  <a:pt x="16106" y="87536"/>
                </a:cubicBezTo>
                <a:lnTo>
                  <a:pt x="45991" y="117421"/>
                </a:lnTo>
                <a:lnTo>
                  <a:pt x="114889" y="22701"/>
                </a:lnTo>
                <a:cubicBezTo>
                  <a:pt x="117951" y="18491"/>
                  <a:pt x="123840" y="17548"/>
                  <a:pt x="128050" y="20611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54" name="Text 52"/>
          <p:cNvSpPr/>
          <p:nvPr/>
        </p:nvSpPr>
        <p:spPr>
          <a:xfrm>
            <a:off x="1168321" y="8517440"/>
            <a:ext cx="2726083" cy="251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操作可记录与审计，满足合规要求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8236156" y="5533824"/>
            <a:ext cx="7512433" cy="3605465"/>
          </a:xfrm>
          <a:custGeom>
            <a:avLst/>
            <a:gdLst/>
            <a:ahLst/>
            <a:cxnLst/>
            <a:rect l="l" t="t" r="r" b="b"/>
            <a:pathLst>
              <a:path w="7512433" h="3605465">
                <a:moveTo>
                  <a:pt x="50260" y="0"/>
                </a:moveTo>
                <a:lnTo>
                  <a:pt x="7462173" y="0"/>
                </a:lnTo>
                <a:cubicBezTo>
                  <a:pt x="7489931" y="0"/>
                  <a:pt x="7512433" y="22502"/>
                  <a:pt x="7512433" y="50260"/>
                </a:cubicBezTo>
                <a:lnTo>
                  <a:pt x="7512433" y="3555205"/>
                </a:lnTo>
                <a:cubicBezTo>
                  <a:pt x="7512433" y="3582963"/>
                  <a:pt x="7489931" y="3605465"/>
                  <a:pt x="7462173" y="3605465"/>
                </a:cubicBezTo>
                <a:lnTo>
                  <a:pt x="50260" y="3605465"/>
                </a:lnTo>
                <a:cubicBezTo>
                  <a:pt x="22502" y="3605465"/>
                  <a:pt x="0" y="3582963"/>
                  <a:pt x="0" y="3555205"/>
                </a:cubicBezTo>
                <a:lnTo>
                  <a:pt x="0" y="50260"/>
                </a:lnTo>
                <a:cubicBezTo>
                  <a:pt x="0" y="22502"/>
                  <a:pt x="22502" y="0"/>
                  <a:pt x="50260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8443439" y="5741107"/>
            <a:ext cx="603005" cy="603005"/>
          </a:xfrm>
          <a:custGeom>
            <a:avLst/>
            <a:gdLst/>
            <a:ahLst/>
            <a:cxnLst/>
            <a:rect l="l" t="t" r="r" b="b"/>
            <a:pathLst>
              <a:path w="603005" h="603005">
                <a:moveTo>
                  <a:pt x="50248" y="0"/>
                </a:moveTo>
                <a:lnTo>
                  <a:pt x="552756" y="0"/>
                </a:lnTo>
                <a:cubicBezTo>
                  <a:pt x="580508" y="0"/>
                  <a:pt x="603005" y="22497"/>
                  <a:pt x="603005" y="50248"/>
                </a:cubicBezTo>
                <a:lnTo>
                  <a:pt x="603005" y="552756"/>
                </a:lnTo>
                <a:cubicBezTo>
                  <a:pt x="603005" y="580508"/>
                  <a:pt x="580508" y="603005"/>
                  <a:pt x="552756" y="603005"/>
                </a:cubicBezTo>
                <a:lnTo>
                  <a:pt x="50248" y="603005"/>
                </a:lnTo>
                <a:cubicBezTo>
                  <a:pt x="22497" y="603005"/>
                  <a:pt x="0" y="580508"/>
                  <a:pt x="0" y="552756"/>
                </a:cubicBezTo>
                <a:lnTo>
                  <a:pt x="0" y="50248"/>
                </a:lnTo>
                <a:cubicBezTo>
                  <a:pt x="0" y="22497"/>
                  <a:pt x="22497" y="0"/>
                  <a:pt x="5024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57" name="Text 55"/>
          <p:cNvSpPr/>
          <p:nvPr/>
        </p:nvSpPr>
        <p:spPr>
          <a:xfrm>
            <a:off x="8689097" y="5866733"/>
            <a:ext cx="238689" cy="3517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978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4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9197195" y="5866733"/>
            <a:ext cx="3266275" cy="3517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781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 Agent与自动化生态基础设施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8443439" y="6513706"/>
            <a:ext cx="110550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目标用户：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9448447" y="6513706"/>
            <a:ext cx="3477386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AI应用开发者、RPA厂商、系统集成商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8443439" y="6915709"/>
            <a:ext cx="110550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核心痛点：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9448447" y="6915709"/>
            <a:ext cx="4099430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AI缺乏与现实交互能力、自建设备农场成本高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8449720" y="7355400"/>
            <a:ext cx="7085304" cy="1570325"/>
          </a:xfrm>
          <a:custGeom>
            <a:avLst/>
            <a:gdLst/>
            <a:ahLst/>
            <a:cxnLst/>
            <a:rect l="l" t="t" r="r" b="b"/>
            <a:pathLst>
              <a:path w="7085304" h="1570325">
                <a:moveTo>
                  <a:pt x="50250" y="0"/>
                </a:moveTo>
                <a:lnTo>
                  <a:pt x="7035054" y="0"/>
                </a:lnTo>
                <a:cubicBezTo>
                  <a:pt x="7062807" y="0"/>
                  <a:pt x="7085304" y="22498"/>
                  <a:pt x="7085304" y="50250"/>
                </a:cubicBezTo>
                <a:lnTo>
                  <a:pt x="7085304" y="1520074"/>
                </a:lnTo>
                <a:cubicBezTo>
                  <a:pt x="7085304" y="1547827"/>
                  <a:pt x="7062807" y="1570325"/>
                  <a:pt x="7035054" y="1570325"/>
                </a:cubicBezTo>
                <a:lnTo>
                  <a:pt x="50250" y="1570325"/>
                </a:lnTo>
                <a:cubicBezTo>
                  <a:pt x="22498" y="1570325"/>
                  <a:pt x="0" y="1547827"/>
                  <a:pt x="0" y="1520074"/>
                </a:cubicBezTo>
                <a:lnTo>
                  <a:pt x="0" y="50250"/>
                </a:lnTo>
                <a:cubicBezTo>
                  <a:pt x="0" y="22516"/>
                  <a:pt x="22516" y="0"/>
                  <a:pt x="50250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8606753" y="7512433"/>
            <a:ext cx="6871740" cy="301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解决方案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8635019" y="7964686"/>
            <a:ext cx="131907" cy="150751"/>
          </a:xfrm>
          <a:custGeom>
            <a:avLst/>
            <a:gdLst/>
            <a:ahLst/>
            <a:cxnLst/>
            <a:rect l="l" t="t" r="r" b="b"/>
            <a:pathLst>
              <a:path w="131907" h="150751">
                <a:moveTo>
                  <a:pt x="128021" y="20640"/>
                </a:moveTo>
                <a:cubicBezTo>
                  <a:pt x="132231" y="23702"/>
                  <a:pt x="133173" y="29591"/>
                  <a:pt x="130111" y="33801"/>
                </a:cubicBezTo>
                <a:lnTo>
                  <a:pt x="54736" y="137443"/>
                </a:lnTo>
                <a:cubicBezTo>
                  <a:pt x="53116" y="139680"/>
                  <a:pt x="50614" y="141064"/>
                  <a:pt x="47846" y="141300"/>
                </a:cubicBezTo>
                <a:cubicBezTo>
                  <a:pt x="45078" y="141535"/>
                  <a:pt x="42399" y="140505"/>
                  <a:pt x="40455" y="138562"/>
                </a:cubicBezTo>
                <a:lnTo>
                  <a:pt x="2768" y="100874"/>
                </a:lnTo>
                <a:cubicBezTo>
                  <a:pt x="-913" y="97193"/>
                  <a:pt x="-913" y="91216"/>
                  <a:pt x="2768" y="87536"/>
                </a:cubicBezTo>
                <a:cubicBezTo>
                  <a:pt x="6448" y="83855"/>
                  <a:pt x="12425" y="83855"/>
                  <a:pt x="16106" y="87536"/>
                </a:cubicBezTo>
                <a:lnTo>
                  <a:pt x="45991" y="117421"/>
                </a:lnTo>
                <a:lnTo>
                  <a:pt x="114889" y="22701"/>
                </a:lnTo>
                <a:cubicBezTo>
                  <a:pt x="117951" y="18491"/>
                  <a:pt x="123840" y="17548"/>
                  <a:pt x="128050" y="20611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66" name="Text 64"/>
          <p:cNvSpPr/>
          <p:nvPr/>
        </p:nvSpPr>
        <p:spPr>
          <a:xfrm>
            <a:off x="8895692" y="7914436"/>
            <a:ext cx="3291400" cy="251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通过MCP协议提供设备能力，标准化接口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8635019" y="8266189"/>
            <a:ext cx="131907" cy="150751"/>
          </a:xfrm>
          <a:custGeom>
            <a:avLst/>
            <a:gdLst/>
            <a:ahLst/>
            <a:cxnLst/>
            <a:rect l="l" t="t" r="r" b="b"/>
            <a:pathLst>
              <a:path w="131907" h="150751">
                <a:moveTo>
                  <a:pt x="128021" y="20640"/>
                </a:moveTo>
                <a:cubicBezTo>
                  <a:pt x="132231" y="23702"/>
                  <a:pt x="133173" y="29591"/>
                  <a:pt x="130111" y="33801"/>
                </a:cubicBezTo>
                <a:lnTo>
                  <a:pt x="54736" y="137443"/>
                </a:lnTo>
                <a:cubicBezTo>
                  <a:pt x="53116" y="139680"/>
                  <a:pt x="50614" y="141064"/>
                  <a:pt x="47846" y="141300"/>
                </a:cubicBezTo>
                <a:cubicBezTo>
                  <a:pt x="45078" y="141535"/>
                  <a:pt x="42399" y="140505"/>
                  <a:pt x="40455" y="138562"/>
                </a:cubicBezTo>
                <a:lnTo>
                  <a:pt x="2768" y="100874"/>
                </a:lnTo>
                <a:cubicBezTo>
                  <a:pt x="-913" y="97193"/>
                  <a:pt x="-913" y="91216"/>
                  <a:pt x="2768" y="87536"/>
                </a:cubicBezTo>
                <a:cubicBezTo>
                  <a:pt x="6448" y="83855"/>
                  <a:pt x="12425" y="83855"/>
                  <a:pt x="16106" y="87536"/>
                </a:cubicBezTo>
                <a:lnTo>
                  <a:pt x="45991" y="117421"/>
                </a:lnTo>
                <a:lnTo>
                  <a:pt x="114889" y="22701"/>
                </a:lnTo>
                <a:cubicBezTo>
                  <a:pt x="117951" y="18491"/>
                  <a:pt x="123840" y="17548"/>
                  <a:pt x="128050" y="20611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68" name="Text 66"/>
          <p:cNvSpPr/>
          <p:nvPr/>
        </p:nvSpPr>
        <p:spPr>
          <a:xfrm>
            <a:off x="8895692" y="8215938"/>
            <a:ext cx="2550207" cy="251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设备即服务，无需自建设备农场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8635019" y="8567691"/>
            <a:ext cx="131907" cy="150751"/>
          </a:xfrm>
          <a:custGeom>
            <a:avLst/>
            <a:gdLst/>
            <a:ahLst/>
            <a:cxnLst/>
            <a:rect l="l" t="t" r="r" b="b"/>
            <a:pathLst>
              <a:path w="131907" h="150751">
                <a:moveTo>
                  <a:pt x="128021" y="20640"/>
                </a:moveTo>
                <a:cubicBezTo>
                  <a:pt x="132231" y="23702"/>
                  <a:pt x="133173" y="29591"/>
                  <a:pt x="130111" y="33801"/>
                </a:cubicBezTo>
                <a:lnTo>
                  <a:pt x="54736" y="137443"/>
                </a:lnTo>
                <a:cubicBezTo>
                  <a:pt x="53116" y="139680"/>
                  <a:pt x="50614" y="141064"/>
                  <a:pt x="47846" y="141300"/>
                </a:cubicBezTo>
                <a:cubicBezTo>
                  <a:pt x="45078" y="141535"/>
                  <a:pt x="42399" y="140505"/>
                  <a:pt x="40455" y="138562"/>
                </a:cubicBezTo>
                <a:lnTo>
                  <a:pt x="2768" y="100874"/>
                </a:lnTo>
                <a:cubicBezTo>
                  <a:pt x="-913" y="97193"/>
                  <a:pt x="-913" y="91216"/>
                  <a:pt x="2768" y="87536"/>
                </a:cubicBezTo>
                <a:cubicBezTo>
                  <a:pt x="6448" y="83855"/>
                  <a:pt x="12425" y="83855"/>
                  <a:pt x="16106" y="87536"/>
                </a:cubicBezTo>
                <a:lnTo>
                  <a:pt x="45991" y="117421"/>
                </a:lnTo>
                <a:lnTo>
                  <a:pt x="114889" y="22701"/>
                </a:lnTo>
                <a:cubicBezTo>
                  <a:pt x="117951" y="18491"/>
                  <a:pt x="123840" y="17548"/>
                  <a:pt x="128050" y="20611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0" name="Text 68"/>
          <p:cNvSpPr/>
          <p:nvPr/>
        </p:nvSpPr>
        <p:spPr>
          <a:xfrm>
            <a:off x="8895692" y="8517440"/>
            <a:ext cx="2550207" cy="251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支持大规模设备并发，弹性扩展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609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0798" y="0"/>
                </a:moveTo>
                <a:lnTo>
                  <a:pt x="558802" y="0"/>
                </a:lnTo>
                <a:cubicBezTo>
                  <a:pt x="586857" y="0"/>
                  <a:pt x="609600" y="22743"/>
                  <a:pt x="609600" y="50798"/>
                </a:cubicBezTo>
                <a:lnTo>
                  <a:pt x="609600" y="558802"/>
                </a:lnTo>
                <a:cubicBezTo>
                  <a:pt x="609600" y="586857"/>
                  <a:pt x="586857" y="609600"/>
                  <a:pt x="558802" y="609600"/>
                </a:cubicBezTo>
                <a:lnTo>
                  <a:pt x="50798" y="609600"/>
                </a:lnTo>
                <a:cubicBezTo>
                  <a:pt x="22743" y="609600"/>
                  <a:pt x="0" y="586857"/>
                  <a:pt x="0" y="5588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" name="Shape 1"/>
          <p:cNvSpPr/>
          <p:nvPr/>
        </p:nvSpPr>
        <p:spPr>
          <a:xfrm>
            <a:off x="654050" y="7874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206325" y="104428"/>
                </a:moveTo>
                <a:cubicBezTo>
                  <a:pt x="212378" y="102791"/>
                  <a:pt x="218728" y="105668"/>
                  <a:pt x="221456" y="111274"/>
                </a:cubicBezTo>
                <a:lnTo>
                  <a:pt x="230684" y="129927"/>
                </a:lnTo>
                <a:cubicBezTo>
                  <a:pt x="235793" y="130621"/>
                  <a:pt x="240804" y="132011"/>
                  <a:pt x="245517" y="133945"/>
                </a:cubicBezTo>
                <a:lnTo>
                  <a:pt x="262880" y="122386"/>
                </a:lnTo>
                <a:cubicBezTo>
                  <a:pt x="268089" y="118914"/>
                  <a:pt x="274985" y="119608"/>
                  <a:pt x="279400" y="124023"/>
                </a:cubicBezTo>
                <a:lnTo>
                  <a:pt x="288925" y="133548"/>
                </a:lnTo>
                <a:cubicBezTo>
                  <a:pt x="293340" y="137964"/>
                  <a:pt x="294035" y="144909"/>
                  <a:pt x="290562" y="150068"/>
                </a:cubicBezTo>
                <a:lnTo>
                  <a:pt x="279003" y="167382"/>
                </a:lnTo>
                <a:cubicBezTo>
                  <a:pt x="279946" y="169714"/>
                  <a:pt x="280789" y="172145"/>
                  <a:pt x="281484" y="174675"/>
                </a:cubicBezTo>
                <a:cubicBezTo>
                  <a:pt x="282178" y="177205"/>
                  <a:pt x="282625" y="179685"/>
                  <a:pt x="282972" y="182215"/>
                </a:cubicBezTo>
                <a:lnTo>
                  <a:pt x="301675" y="191443"/>
                </a:lnTo>
                <a:cubicBezTo>
                  <a:pt x="307280" y="194221"/>
                  <a:pt x="310158" y="200571"/>
                  <a:pt x="308521" y="206573"/>
                </a:cubicBezTo>
                <a:lnTo>
                  <a:pt x="305048" y="219571"/>
                </a:lnTo>
                <a:cubicBezTo>
                  <a:pt x="303411" y="225574"/>
                  <a:pt x="297805" y="229642"/>
                  <a:pt x="291554" y="229245"/>
                </a:cubicBezTo>
                <a:lnTo>
                  <a:pt x="270718" y="227905"/>
                </a:lnTo>
                <a:cubicBezTo>
                  <a:pt x="267593" y="231924"/>
                  <a:pt x="263971" y="235645"/>
                  <a:pt x="259854" y="238820"/>
                </a:cubicBezTo>
                <a:lnTo>
                  <a:pt x="261193" y="259606"/>
                </a:lnTo>
                <a:cubicBezTo>
                  <a:pt x="261590" y="265857"/>
                  <a:pt x="257522" y="271512"/>
                  <a:pt x="251520" y="273100"/>
                </a:cubicBezTo>
                <a:lnTo>
                  <a:pt x="238522" y="276572"/>
                </a:lnTo>
                <a:cubicBezTo>
                  <a:pt x="232470" y="278209"/>
                  <a:pt x="226169" y="275332"/>
                  <a:pt x="223391" y="269726"/>
                </a:cubicBezTo>
                <a:lnTo>
                  <a:pt x="214164" y="251073"/>
                </a:lnTo>
                <a:cubicBezTo>
                  <a:pt x="209054" y="250379"/>
                  <a:pt x="204043" y="248989"/>
                  <a:pt x="199330" y="247055"/>
                </a:cubicBezTo>
                <a:lnTo>
                  <a:pt x="181967" y="258614"/>
                </a:lnTo>
                <a:cubicBezTo>
                  <a:pt x="176758" y="262086"/>
                  <a:pt x="169863" y="261392"/>
                  <a:pt x="165447" y="256977"/>
                </a:cubicBezTo>
                <a:lnTo>
                  <a:pt x="155922" y="247452"/>
                </a:lnTo>
                <a:cubicBezTo>
                  <a:pt x="151507" y="243036"/>
                  <a:pt x="150813" y="236141"/>
                  <a:pt x="154285" y="230932"/>
                </a:cubicBezTo>
                <a:lnTo>
                  <a:pt x="165844" y="213568"/>
                </a:lnTo>
                <a:cubicBezTo>
                  <a:pt x="164902" y="211237"/>
                  <a:pt x="164058" y="208806"/>
                  <a:pt x="163364" y="206276"/>
                </a:cubicBezTo>
                <a:cubicBezTo>
                  <a:pt x="162669" y="203746"/>
                  <a:pt x="162223" y="201216"/>
                  <a:pt x="161875" y="198735"/>
                </a:cubicBezTo>
                <a:lnTo>
                  <a:pt x="143173" y="189508"/>
                </a:lnTo>
                <a:cubicBezTo>
                  <a:pt x="137567" y="186730"/>
                  <a:pt x="134739" y="180380"/>
                  <a:pt x="136327" y="174377"/>
                </a:cubicBezTo>
                <a:lnTo>
                  <a:pt x="139799" y="161379"/>
                </a:lnTo>
                <a:cubicBezTo>
                  <a:pt x="141436" y="155377"/>
                  <a:pt x="147042" y="151309"/>
                  <a:pt x="153293" y="151705"/>
                </a:cubicBezTo>
                <a:lnTo>
                  <a:pt x="174079" y="153045"/>
                </a:lnTo>
                <a:cubicBezTo>
                  <a:pt x="177205" y="149027"/>
                  <a:pt x="180826" y="145306"/>
                  <a:pt x="184944" y="142131"/>
                </a:cubicBezTo>
                <a:lnTo>
                  <a:pt x="183604" y="121394"/>
                </a:lnTo>
                <a:cubicBezTo>
                  <a:pt x="183207" y="115143"/>
                  <a:pt x="187275" y="109488"/>
                  <a:pt x="193278" y="107900"/>
                </a:cubicBezTo>
                <a:lnTo>
                  <a:pt x="206276" y="104428"/>
                </a:lnTo>
                <a:close/>
                <a:moveTo>
                  <a:pt x="222448" y="168672"/>
                </a:moveTo>
                <a:cubicBezTo>
                  <a:pt x="210401" y="168686"/>
                  <a:pt x="200631" y="178478"/>
                  <a:pt x="200645" y="190525"/>
                </a:cubicBezTo>
                <a:cubicBezTo>
                  <a:pt x="200659" y="202572"/>
                  <a:pt x="210451" y="212342"/>
                  <a:pt x="222498" y="212328"/>
                </a:cubicBezTo>
                <a:cubicBezTo>
                  <a:pt x="234545" y="212314"/>
                  <a:pt x="244315" y="202522"/>
                  <a:pt x="244301" y="190475"/>
                </a:cubicBezTo>
                <a:cubicBezTo>
                  <a:pt x="244288" y="178428"/>
                  <a:pt x="234496" y="168658"/>
                  <a:pt x="222448" y="168672"/>
                </a:cubicBezTo>
                <a:close/>
                <a:moveTo>
                  <a:pt x="111571" y="-22572"/>
                </a:moveTo>
                <a:lnTo>
                  <a:pt x="124569" y="-19100"/>
                </a:lnTo>
                <a:cubicBezTo>
                  <a:pt x="130572" y="-17462"/>
                  <a:pt x="134640" y="-11807"/>
                  <a:pt x="134243" y="-5606"/>
                </a:cubicBezTo>
                <a:lnTo>
                  <a:pt x="132904" y="15131"/>
                </a:lnTo>
                <a:cubicBezTo>
                  <a:pt x="137021" y="18306"/>
                  <a:pt x="140643" y="21977"/>
                  <a:pt x="143768" y="26045"/>
                </a:cubicBezTo>
                <a:lnTo>
                  <a:pt x="164604" y="24705"/>
                </a:lnTo>
                <a:cubicBezTo>
                  <a:pt x="170805" y="24309"/>
                  <a:pt x="176461" y="28377"/>
                  <a:pt x="178098" y="34379"/>
                </a:cubicBezTo>
                <a:lnTo>
                  <a:pt x="181570" y="47377"/>
                </a:lnTo>
                <a:cubicBezTo>
                  <a:pt x="183158" y="53380"/>
                  <a:pt x="180330" y="59730"/>
                  <a:pt x="174724" y="62508"/>
                </a:cubicBezTo>
                <a:lnTo>
                  <a:pt x="156021" y="71735"/>
                </a:lnTo>
                <a:cubicBezTo>
                  <a:pt x="155674" y="74265"/>
                  <a:pt x="155178" y="76795"/>
                  <a:pt x="154533" y="79276"/>
                </a:cubicBezTo>
                <a:cubicBezTo>
                  <a:pt x="153888" y="81756"/>
                  <a:pt x="152995" y="84237"/>
                  <a:pt x="152053" y="86568"/>
                </a:cubicBezTo>
                <a:lnTo>
                  <a:pt x="163612" y="103932"/>
                </a:lnTo>
                <a:cubicBezTo>
                  <a:pt x="167084" y="109141"/>
                  <a:pt x="166390" y="116036"/>
                  <a:pt x="161975" y="120452"/>
                </a:cubicBezTo>
                <a:lnTo>
                  <a:pt x="152450" y="129977"/>
                </a:lnTo>
                <a:cubicBezTo>
                  <a:pt x="148034" y="134392"/>
                  <a:pt x="141139" y="135086"/>
                  <a:pt x="135930" y="131614"/>
                </a:cubicBezTo>
                <a:lnTo>
                  <a:pt x="118566" y="120055"/>
                </a:lnTo>
                <a:cubicBezTo>
                  <a:pt x="113854" y="121989"/>
                  <a:pt x="108843" y="123379"/>
                  <a:pt x="103733" y="124073"/>
                </a:cubicBezTo>
                <a:lnTo>
                  <a:pt x="94506" y="142726"/>
                </a:lnTo>
                <a:cubicBezTo>
                  <a:pt x="91728" y="148332"/>
                  <a:pt x="85378" y="151160"/>
                  <a:pt x="79375" y="149572"/>
                </a:cubicBezTo>
                <a:lnTo>
                  <a:pt x="66377" y="146100"/>
                </a:lnTo>
                <a:cubicBezTo>
                  <a:pt x="60325" y="144463"/>
                  <a:pt x="56307" y="138807"/>
                  <a:pt x="56704" y="132606"/>
                </a:cubicBezTo>
                <a:lnTo>
                  <a:pt x="58043" y="111820"/>
                </a:lnTo>
                <a:cubicBezTo>
                  <a:pt x="53925" y="108645"/>
                  <a:pt x="50304" y="104973"/>
                  <a:pt x="47179" y="100905"/>
                </a:cubicBezTo>
                <a:lnTo>
                  <a:pt x="26343" y="102245"/>
                </a:lnTo>
                <a:cubicBezTo>
                  <a:pt x="20141" y="102642"/>
                  <a:pt x="14486" y="98574"/>
                  <a:pt x="12849" y="92571"/>
                </a:cubicBezTo>
                <a:lnTo>
                  <a:pt x="9376" y="79573"/>
                </a:lnTo>
                <a:cubicBezTo>
                  <a:pt x="7789" y="73571"/>
                  <a:pt x="10616" y="67221"/>
                  <a:pt x="16222" y="64443"/>
                </a:cubicBezTo>
                <a:lnTo>
                  <a:pt x="34925" y="55215"/>
                </a:lnTo>
                <a:cubicBezTo>
                  <a:pt x="35272" y="52685"/>
                  <a:pt x="35768" y="50205"/>
                  <a:pt x="36413" y="47675"/>
                </a:cubicBezTo>
                <a:cubicBezTo>
                  <a:pt x="37108" y="45145"/>
                  <a:pt x="37902" y="42714"/>
                  <a:pt x="38894" y="40382"/>
                </a:cubicBezTo>
                <a:lnTo>
                  <a:pt x="27335" y="23068"/>
                </a:lnTo>
                <a:cubicBezTo>
                  <a:pt x="23862" y="17859"/>
                  <a:pt x="24557" y="10964"/>
                  <a:pt x="28972" y="6548"/>
                </a:cubicBezTo>
                <a:lnTo>
                  <a:pt x="38497" y="-2977"/>
                </a:lnTo>
                <a:cubicBezTo>
                  <a:pt x="42912" y="-7392"/>
                  <a:pt x="49808" y="-8086"/>
                  <a:pt x="55017" y="-4614"/>
                </a:cubicBezTo>
                <a:lnTo>
                  <a:pt x="72380" y="6945"/>
                </a:lnTo>
                <a:cubicBezTo>
                  <a:pt x="77093" y="5011"/>
                  <a:pt x="82104" y="3621"/>
                  <a:pt x="87213" y="2927"/>
                </a:cubicBezTo>
                <a:lnTo>
                  <a:pt x="96441" y="-15726"/>
                </a:lnTo>
                <a:cubicBezTo>
                  <a:pt x="99219" y="-21332"/>
                  <a:pt x="105519" y="-24160"/>
                  <a:pt x="111571" y="-22572"/>
                </a:cubicBezTo>
                <a:close/>
                <a:moveTo>
                  <a:pt x="95448" y="41672"/>
                </a:moveTo>
                <a:cubicBezTo>
                  <a:pt x="83401" y="41672"/>
                  <a:pt x="73620" y="51453"/>
                  <a:pt x="73620" y="63500"/>
                </a:cubicBezTo>
                <a:cubicBezTo>
                  <a:pt x="73620" y="75547"/>
                  <a:pt x="83401" y="85328"/>
                  <a:pt x="95448" y="85328"/>
                </a:cubicBezTo>
                <a:cubicBezTo>
                  <a:pt x="107496" y="85328"/>
                  <a:pt x="117277" y="75547"/>
                  <a:pt x="117277" y="63500"/>
                </a:cubicBezTo>
                <a:cubicBezTo>
                  <a:pt x="117277" y="51453"/>
                  <a:pt x="107496" y="41672"/>
                  <a:pt x="95448" y="41672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" name="Text 2"/>
          <p:cNvSpPr/>
          <p:nvPr/>
        </p:nvSpPr>
        <p:spPr>
          <a:xfrm>
            <a:off x="1320800" y="527050"/>
            <a:ext cx="127734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spc="80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USE CASES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320800" y="812800"/>
            <a:ext cx="35179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核心应用场景（下）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320800" y="1473200"/>
            <a:ext cx="1016000" cy="50800"/>
          </a:xfrm>
          <a:custGeom>
            <a:avLst/>
            <a:gdLst/>
            <a:ahLst/>
            <a:cxnLst/>
            <a:rect l="l" t="t" r="r" b="b"/>
            <a:pathLst>
              <a:path w="1016000" h="508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Shape 5"/>
          <p:cNvSpPr/>
          <p:nvPr/>
        </p:nvSpPr>
        <p:spPr>
          <a:xfrm>
            <a:off x="514350" y="1733550"/>
            <a:ext cx="4965700" cy="2298700"/>
          </a:xfrm>
          <a:custGeom>
            <a:avLst/>
            <a:gdLst/>
            <a:ahLst/>
            <a:cxnLst/>
            <a:rect l="l" t="t" r="r" b="b"/>
            <a:pathLst>
              <a:path w="4965700" h="2298700">
                <a:moveTo>
                  <a:pt x="50801" y="0"/>
                </a:moveTo>
                <a:lnTo>
                  <a:pt x="4914899" y="0"/>
                </a:lnTo>
                <a:cubicBezTo>
                  <a:pt x="4942955" y="0"/>
                  <a:pt x="4965700" y="22745"/>
                  <a:pt x="4965700" y="50801"/>
                </a:cubicBezTo>
                <a:lnTo>
                  <a:pt x="4965700" y="2247899"/>
                </a:lnTo>
                <a:cubicBezTo>
                  <a:pt x="4965700" y="2275955"/>
                  <a:pt x="4942955" y="2298700"/>
                  <a:pt x="4914899" y="2298700"/>
                </a:cubicBezTo>
                <a:lnTo>
                  <a:pt x="50801" y="2298700"/>
                </a:lnTo>
                <a:cubicBezTo>
                  <a:pt x="22745" y="2298700"/>
                  <a:pt x="0" y="2275955"/>
                  <a:pt x="0" y="2247899"/>
                </a:cubicBezTo>
                <a:lnTo>
                  <a:pt x="0" y="50801"/>
                </a:lnTo>
                <a:cubicBezTo>
                  <a:pt x="0" y="22763"/>
                  <a:pt x="22763" y="0"/>
                  <a:pt x="50801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73100" y="18923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9" name="Text 7"/>
          <p:cNvSpPr/>
          <p:nvPr/>
        </p:nvSpPr>
        <p:spPr>
          <a:xfrm>
            <a:off x="877689" y="1968500"/>
            <a:ext cx="2159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82700" y="1993900"/>
            <a:ext cx="2133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企业内部系统智能助手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73100" y="2501900"/>
            <a:ext cx="4737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大型企业、金融机构、政府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73100" y="2857500"/>
            <a:ext cx="47371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私有化部署</a:t>
            </a:r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保障系统安全，用自然语言操作任意内部系统，流程自动化替代人工操作。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645150" y="1733550"/>
            <a:ext cx="4965700" cy="2298700"/>
          </a:xfrm>
          <a:custGeom>
            <a:avLst/>
            <a:gdLst/>
            <a:ahLst/>
            <a:cxnLst/>
            <a:rect l="l" t="t" r="r" b="b"/>
            <a:pathLst>
              <a:path w="4965700" h="2298700">
                <a:moveTo>
                  <a:pt x="50801" y="0"/>
                </a:moveTo>
                <a:lnTo>
                  <a:pt x="4914899" y="0"/>
                </a:lnTo>
                <a:cubicBezTo>
                  <a:pt x="4942955" y="0"/>
                  <a:pt x="4965700" y="22745"/>
                  <a:pt x="4965700" y="50801"/>
                </a:cubicBezTo>
                <a:lnTo>
                  <a:pt x="4965700" y="2247899"/>
                </a:lnTo>
                <a:cubicBezTo>
                  <a:pt x="4965700" y="2275955"/>
                  <a:pt x="4942955" y="2298700"/>
                  <a:pt x="4914899" y="2298700"/>
                </a:cubicBezTo>
                <a:lnTo>
                  <a:pt x="50801" y="2298700"/>
                </a:lnTo>
                <a:cubicBezTo>
                  <a:pt x="22745" y="2298700"/>
                  <a:pt x="0" y="2275955"/>
                  <a:pt x="0" y="2247899"/>
                </a:cubicBezTo>
                <a:lnTo>
                  <a:pt x="0" y="50801"/>
                </a:lnTo>
                <a:cubicBezTo>
                  <a:pt x="0" y="22763"/>
                  <a:pt x="22763" y="0"/>
                  <a:pt x="50801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803900" y="18923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15" name="Text 13"/>
          <p:cNvSpPr/>
          <p:nvPr/>
        </p:nvSpPr>
        <p:spPr>
          <a:xfrm>
            <a:off x="6003528" y="1968500"/>
            <a:ext cx="228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6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413500" y="1993900"/>
            <a:ext cx="2336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金融行业合规自动化作业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803900" y="2501900"/>
            <a:ext cx="4737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券商、银行、保险公司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803900" y="2857500"/>
            <a:ext cx="47371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私有化部署</a:t>
            </a:r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确保数据安全，AI自动生成监管报告，跨系统操作流程自动化，所有操作自动记录。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10775950" y="1733550"/>
            <a:ext cx="4965700" cy="2298700"/>
          </a:xfrm>
          <a:custGeom>
            <a:avLst/>
            <a:gdLst/>
            <a:ahLst/>
            <a:cxnLst/>
            <a:rect l="l" t="t" r="r" b="b"/>
            <a:pathLst>
              <a:path w="4965700" h="2298700">
                <a:moveTo>
                  <a:pt x="50801" y="0"/>
                </a:moveTo>
                <a:lnTo>
                  <a:pt x="4914899" y="0"/>
                </a:lnTo>
                <a:cubicBezTo>
                  <a:pt x="4942955" y="0"/>
                  <a:pt x="4965700" y="22745"/>
                  <a:pt x="4965700" y="50801"/>
                </a:cubicBezTo>
                <a:lnTo>
                  <a:pt x="4965700" y="2247899"/>
                </a:lnTo>
                <a:cubicBezTo>
                  <a:pt x="4965700" y="2275955"/>
                  <a:pt x="4942955" y="2298700"/>
                  <a:pt x="4914899" y="2298700"/>
                </a:cubicBezTo>
                <a:lnTo>
                  <a:pt x="50801" y="2298700"/>
                </a:lnTo>
                <a:cubicBezTo>
                  <a:pt x="22745" y="2298700"/>
                  <a:pt x="0" y="2275955"/>
                  <a:pt x="0" y="2247899"/>
                </a:cubicBezTo>
                <a:lnTo>
                  <a:pt x="0" y="50801"/>
                </a:lnTo>
                <a:cubicBezTo>
                  <a:pt x="0" y="22763"/>
                  <a:pt x="22763" y="0"/>
                  <a:pt x="50801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10934700" y="18923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1" name="Text 19"/>
          <p:cNvSpPr/>
          <p:nvPr/>
        </p:nvSpPr>
        <p:spPr>
          <a:xfrm>
            <a:off x="11144151" y="1968500"/>
            <a:ext cx="203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7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1544300" y="1993900"/>
            <a:ext cx="1930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电商跨境多店铺管理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0934700" y="2501900"/>
            <a:ext cx="4737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跨境电商企业、独立站运营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934700" y="2857500"/>
            <a:ext cx="47371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设备隔离管理</a:t>
            </a:r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防关联，AI批量处理商品上架，本地化内容自动生成，多时区设备调度。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14350" y="4195167"/>
            <a:ext cx="4965700" cy="2298700"/>
          </a:xfrm>
          <a:custGeom>
            <a:avLst/>
            <a:gdLst/>
            <a:ahLst/>
            <a:cxnLst/>
            <a:rect l="l" t="t" r="r" b="b"/>
            <a:pathLst>
              <a:path w="4965700" h="2298700">
                <a:moveTo>
                  <a:pt x="50801" y="0"/>
                </a:moveTo>
                <a:lnTo>
                  <a:pt x="4914899" y="0"/>
                </a:lnTo>
                <a:cubicBezTo>
                  <a:pt x="4942955" y="0"/>
                  <a:pt x="4965700" y="22745"/>
                  <a:pt x="4965700" y="50801"/>
                </a:cubicBezTo>
                <a:lnTo>
                  <a:pt x="4965700" y="2247899"/>
                </a:lnTo>
                <a:cubicBezTo>
                  <a:pt x="4965700" y="2275955"/>
                  <a:pt x="4942955" y="2298700"/>
                  <a:pt x="4914899" y="2298700"/>
                </a:cubicBezTo>
                <a:lnTo>
                  <a:pt x="50801" y="2298700"/>
                </a:lnTo>
                <a:cubicBezTo>
                  <a:pt x="22745" y="2298700"/>
                  <a:pt x="0" y="2275955"/>
                  <a:pt x="0" y="2247899"/>
                </a:cubicBezTo>
                <a:lnTo>
                  <a:pt x="0" y="50801"/>
                </a:lnTo>
                <a:cubicBezTo>
                  <a:pt x="0" y="22763"/>
                  <a:pt x="22763" y="0"/>
                  <a:pt x="50801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673100" y="4353917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7" name="Text 25"/>
          <p:cNvSpPr/>
          <p:nvPr/>
        </p:nvSpPr>
        <p:spPr>
          <a:xfrm>
            <a:off x="873423" y="4430117"/>
            <a:ext cx="2159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8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282700" y="4455517"/>
            <a:ext cx="2336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内容创作与社交媒体管理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73100" y="4963517"/>
            <a:ext cx="4737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MCN机构、自媒体团队、营销公司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73100" y="5319117"/>
            <a:ext cx="47371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AI自动分发内容</a:t>
            </a:r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到多平台，设备Session保持登录状态，自动收集并分析数据，内容合规性自动检查。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645150" y="4195167"/>
            <a:ext cx="4965700" cy="2298700"/>
          </a:xfrm>
          <a:custGeom>
            <a:avLst/>
            <a:gdLst/>
            <a:ahLst/>
            <a:cxnLst/>
            <a:rect l="l" t="t" r="r" b="b"/>
            <a:pathLst>
              <a:path w="4965700" h="2298700">
                <a:moveTo>
                  <a:pt x="50801" y="0"/>
                </a:moveTo>
                <a:lnTo>
                  <a:pt x="4914899" y="0"/>
                </a:lnTo>
                <a:cubicBezTo>
                  <a:pt x="4942955" y="0"/>
                  <a:pt x="4965700" y="22745"/>
                  <a:pt x="4965700" y="50801"/>
                </a:cubicBezTo>
                <a:lnTo>
                  <a:pt x="4965700" y="2247899"/>
                </a:lnTo>
                <a:cubicBezTo>
                  <a:pt x="4965700" y="2275955"/>
                  <a:pt x="4942955" y="2298700"/>
                  <a:pt x="4914899" y="2298700"/>
                </a:cubicBezTo>
                <a:lnTo>
                  <a:pt x="50801" y="2298700"/>
                </a:lnTo>
                <a:cubicBezTo>
                  <a:pt x="22745" y="2298700"/>
                  <a:pt x="0" y="2275955"/>
                  <a:pt x="0" y="2247899"/>
                </a:cubicBezTo>
                <a:lnTo>
                  <a:pt x="0" y="50801"/>
                </a:lnTo>
                <a:cubicBezTo>
                  <a:pt x="0" y="22763"/>
                  <a:pt x="22763" y="0"/>
                  <a:pt x="50801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5803900" y="4353917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3" name="Text 31"/>
          <p:cNvSpPr/>
          <p:nvPr/>
        </p:nvSpPr>
        <p:spPr>
          <a:xfrm>
            <a:off x="6003528" y="4430117"/>
            <a:ext cx="228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9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413500" y="4455517"/>
            <a:ext cx="1930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教育机构远程实验室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803900" y="4963517"/>
            <a:ext cx="4737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高校、职业培训机构、在线教育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5803900" y="5319117"/>
            <a:ext cx="47371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按需提供</a:t>
            </a:r>
            <a:pPr>
              <a:lnSpc>
                <a:spcPct val="140000"/>
              </a:lnSpc>
            </a:pPr>
            <a:r>
              <a:rPr lang="en-US" sz="14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标准化实验环境</a:t>
            </a:r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，教师远程查看学生操作，资源弹性分配，实验环境快速重置。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10775950" y="4195167"/>
            <a:ext cx="4965700" cy="2298700"/>
          </a:xfrm>
          <a:custGeom>
            <a:avLst/>
            <a:gdLst/>
            <a:ahLst/>
            <a:cxnLst/>
            <a:rect l="l" t="t" r="r" b="b"/>
            <a:pathLst>
              <a:path w="4965700" h="2298700">
                <a:moveTo>
                  <a:pt x="50801" y="0"/>
                </a:moveTo>
                <a:lnTo>
                  <a:pt x="4914899" y="0"/>
                </a:lnTo>
                <a:cubicBezTo>
                  <a:pt x="4942955" y="0"/>
                  <a:pt x="4965700" y="22745"/>
                  <a:pt x="4965700" y="50801"/>
                </a:cubicBezTo>
                <a:lnTo>
                  <a:pt x="4965700" y="2247899"/>
                </a:lnTo>
                <a:cubicBezTo>
                  <a:pt x="4965700" y="2275955"/>
                  <a:pt x="4942955" y="2298700"/>
                  <a:pt x="4914899" y="2298700"/>
                </a:cubicBezTo>
                <a:lnTo>
                  <a:pt x="50801" y="2298700"/>
                </a:lnTo>
                <a:cubicBezTo>
                  <a:pt x="22745" y="2298700"/>
                  <a:pt x="0" y="2275955"/>
                  <a:pt x="0" y="2247899"/>
                </a:cubicBezTo>
                <a:lnTo>
                  <a:pt x="0" y="50801"/>
                </a:lnTo>
                <a:cubicBezTo>
                  <a:pt x="0" y="22763"/>
                  <a:pt x="22763" y="0"/>
                  <a:pt x="50801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10934700" y="4353917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9" name="Text 37"/>
          <p:cNvSpPr/>
          <p:nvPr/>
        </p:nvSpPr>
        <p:spPr>
          <a:xfrm>
            <a:off x="11099998" y="4430117"/>
            <a:ext cx="292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10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11544300" y="4455517"/>
            <a:ext cx="2133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游戏多开与自动化运营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10934700" y="4963517"/>
            <a:ext cx="4737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游戏工作室、游戏开发者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10934700" y="5319117"/>
            <a:ext cx="47371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设备隔离</a:t>
            </a:r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降低检测风险，AI自动完成重复任务，统一管理所有游戏账号，实时监控设备性能。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514350" y="6656884"/>
            <a:ext cx="15227300" cy="1968500"/>
          </a:xfrm>
          <a:custGeom>
            <a:avLst/>
            <a:gdLst/>
            <a:ahLst/>
            <a:cxnLst/>
            <a:rect l="l" t="t" r="r" b="b"/>
            <a:pathLst>
              <a:path w="15227300" h="1968500">
                <a:moveTo>
                  <a:pt x="50807" y="0"/>
                </a:moveTo>
                <a:lnTo>
                  <a:pt x="15176493" y="0"/>
                </a:lnTo>
                <a:cubicBezTo>
                  <a:pt x="15204553" y="0"/>
                  <a:pt x="15227300" y="22747"/>
                  <a:pt x="15227300" y="50807"/>
                </a:cubicBezTo>
                <a:lnTo>
                  <a:pt x="15227300" y="1917693"/>
                </a:lnTo>
                <a:cubicBezTo>
                  <a:pt x="15227300" y="1945753"/>
                  <a:pt x="15204553" y="1968500"/>
                  <a:pt x="15176493" y="1968500"/>
                </a:cubicBezTo>
                <a:lnTo>
                  <a:pt x="50807" y="1968500"/>
                </a:lnTo>
                <a:cubicBezTo>
                  <a:pt x="22747" y="1968500"/>
                  <a:pt x="0" y="1945753"/>
                  <a:pt x="0" y="1917693"/>
                </a:cubicBezTo>
                <a:lnTo>
                  <a:pt x="0" y="50807"/>
                </a:lnTo>
                <a:cubicBezTo>
                  <a:pt x="0" y="22766"/>
                  <a:pt x="22766" y="0"/>
                  <a:pt x="50807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98C9A3">
                <a:alpha val="30196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742950" y="7490817"/>
            <a:ext cx="342900" cy="304800"/>
          </a:xfrm>
          <a:custGeom>
            <a:avLst/>
            <a:gdLst/>
            <a:ahLst/>
            <a:cxnLst/>
            <a:rect l="l" t="t" r="r" b="b"/>
            <a:pathLst>
              <a:path w="342900" h="304800">
                <a:moveTo>
                  <a:pt x="305038" y="142875"/>
                </a:moveTo>
                <a:lnTo>
                  <a:pt x="200263" y="142875"/>
                </a:lnTo>
                <a:cubicBezTo>
                  <a:pt x="189726" y="142875"/>
                  <a:pt x="181213" y="134362"/>
                  <a:pt x="181213" y="123825"/>
                </a:cubicBezTo>
                <a:lnTo>
                  <a:pt x="181213" y="19050"/>
                </a:lnTo>
                <a:cubicBezTo>
                  <a:pt x="181213" y="8513"/>
                  <a:pt x="189786" y="-119"/>
                  <a:pt x="200204" y="1250"/>
                </a:cubicBezTo>
                <a:cubicBezTo>
                  <a:pt x="263902" y="9704"/>
                  <a:pt x="314385" y="60186"/>
                  <a:pt x="322838" y="123885"/>
                </a:cubicBezTo>
                <a:cubicBezTo>
                  <a:pt x="324207" y="134303"/>
                  <a:pt x="315575" y="142875"/>
                  <a:pt x="305038" y="142875"/>
                </a:cubicBezTo>
                <a:close/>
                <a:moveTo>
                  <a:pt x="132517" y="22146"/>
                </a:moveTo>
                <a:cubicBezTo>
                  <a:pt x="143292" y="19883"/>
                  <a:pt x="152638" y="28694"/>
                  <a:pt x="152638" y="39707"/>
                </a:cubicBezTo>
                <a:lnTo>
                  <a:pt x="152638" y="157163"/>
                </a:lnTo>
                <a:cubicBezTo>
                  <a:pt x="152638" y="160496"/>
                  <a:pt x="153829" y="163711"/>
                  <a:pt x="155912" y="166271"/>
                </a:cubicBezTo>
                <a:lnTo>
                  <a:pt x="234553" y="261164"/>
                </a:lnTo>
                <a:cubicBezTo>
                  <a:pt x="241518" y="269558"/>
                  <a:pt x="240030" y="282238"/>
                  <a:pt x="230445" y="287417"/>
                </a:cubicBezTo>
                <a:cubicBezTo>
                  <a:pt x="210145" y="298490"/>
                  <a:pt x="186869" y="304800"/>
                  <a:pt x="162163" y="304800"/>
                </a:cubicBezTo>
                <a:cubicBezTo>
                  <a:pt x="83284" y="304800"/>
                  <a:pt x="19288" y="240804"/>
                  <a:pt x="19288" y="161925"/>
                </a:cubicBezTo>
                <a:cubicBezTo>
                  <a:pt x="19288" y="93166"/>
                  <a:pt x="67806" y="35778"/>
                  <a:pt x="132517" y="22146"/>
                </a:cubicBezTo>
                <a:close/>
                <a:moveTo>
                  <a:pt x="284440" y="171450"/>
                </a:moveTo>
                <a:lnTo>
                  <a:pt x="322540" y="171450"/>
                </a:lnTo>
                <a:cubicBezTo>
                  <a:pt x="333554" y="171450"/>
                  <a:pt x="342364" y="180796"/>
                  <a:pt x="340102" y="191572"/>
                </a:cubicBezTo>
                <a:cubicBezTo>
                  <a:pt x="334030" y="220385"/>
                  <a:pt x="319266" y="245983"/>
                  <a:pt x="298668" y="265509"/>
                </a:cubicBezTo>
                <a:cubicBezTo>
                  <a:pt x="291346" y="272475"/>
                  <a:pt x="279856" y="270986"/>
                  <a:pt x="273427" y="263188"/>
                </a:cubicBezTo>
                <a:lnTo>
                  <a:pt x="223183" y="202644"/>
                </a:lnTo>
                <a:cubicBezTo>
                  <a:pt x="212884" y="190202"/>
                  <a:pt x="221754" y="171450"/>
                  <a:pt x="237827" y="171450"/>
                </a:cubicBezTo>
                <a:lnTo>
                  <a:pt x="284381" y="17145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45" name="Text 43"/>
          <p:cNvSpPr/>
          <p:nvPr/>
        </p:nvSpPr>
        <p:spPr>
          <a:xfrm>
            <a:off x="1308100" y="7084417"/>
            <a:ext cx="14338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应用场景覆盖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1231900" y="7541617"/>
            <a:ext cx="47879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40%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1263650" y="7948017"/>
            <a:ext cx="47244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测试运维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023967" y="7541617"/>
            <a:ext cx="47879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35%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055717" y="7948017"/>
            <a:ext cx="47244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运营自动化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10816134" y="7541617"/>
            <a:ext cx="47879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25%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10847884" y="7948017"/>
            <a:ext cx="47244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安全协作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14350" y="514350"/>
            <a:ext cx="1587500" cy="469900"/>
          </a:xfrm>
          <a:custGeom>
            <a:avLst/>
            <a:gdLst/>
            <a:ahLst/>
            <a:cxnLst/>
            <a:rect l="l" t="t" r="r" b="b"/>
            <a:pathLst>
              <a:path w="1587500" h="469900">
                <a:moveTo>
                  <a:pt x="50801" y="0"/>
                </a:moveTo>
                <a:lnTo>
                  <a:pt x="1536699" y="0"/>
                </a:lnTo>
                <a:cubicBezTo>
                  <a:pt x="1564756" y="0"/>
                  <a:pt x="1587500" y="22744"/>
                  <a:pt x="1587500" y="50801"/>
                </a:cubicBezTo>
                <a:lnTo>
                  <a:pt x="1587500" y="419099"/>
                </a:lnTo>
                <a:cubicBezTo>
                  <a:pt x="1587500" y="447156"/>
                  <a:pt x="1564756" y="469900"/>
                  <a:pt x="1536699" y="469900"/>
                </a:cubicBezTo>
                <a:lnTo>
                  <a:pt x="50801" y="469900"/>
                </a:lnTo>
                <a:cubicBezTo>
                  <a:pt x="22744" y="469900"/>
                  <a:pt x="0" y="447156"/>
                  <a:pt x="0" y="419099"/>
                </a:cubicBezTo>
                <a:lnTo>
                  <a:pt x="0" y="50801"/>
                </a:lnTo>
                <a:cubicBezTo>
                  <a:pt x="0" y="22763"/>
                  <a:pt x="22763" y="0"/>
                  <a:pt x="50801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 w="12700">
            <a:solidFill>
              <a:srgbClr val="3C8082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23900" y="615950"/>
            <a:ext cx="126553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spc="80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08000" y="1143000"/>
            <a:ext cx="15544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目录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08000" y="1905000"/>
            <a:ext cx="1016000" cy="50800"/>
          </a:xfrm>
          <a:custGeom>
            <a:avLst/>
            <a:gdLst/>
            <a:ahLst/>
            <a:cxnLst/>
            <a:rect l="l" t="t" r="r" b="b"/>
            <a:pathLst>
              <a:path w="1016000" h="508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6" name="Shape 4"/>
          <p:cNvSpPr/>
          <p:nvPr/>
        </p:nvSpPr>
        <p:spPr>
          <a:xfrm>
            <a:off x="533400" y="2362200"/>
            <a:ext cx="7442200" cy="1422400"/>
          </a:xfrm>
          <a:custGeom>
            <a:avLst/>
            <a:gdLst/>
            <a:ahLst/>
            <a:cxnLst/>
            <a:rect l="l" t="t" r="r" b="b"/>
            <a:pathLst>
              <a:path w="7442200" h="1422400">
                <a:moveTo>
                  <a:pt x="0" y="0"/>
                </a:moveTo>
                <a:lnTo>
                  <a:pt x="7442200" y="0"/>
                </a:lnTo>
                <a:lnTo>
                  <a:pt x="74422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3C8082">
              <a:alpha val="10196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533400" y="2362200"/>
            <a:ext cx="50800" cy="1422400"/>
          </a:xfrm>
          <a:custGeom>
            <a:avLst/>
            <a:gdLst/>
            <a:ahLst/>
            <a:cxnLst/>
            <a:rect l="l" t="t" r="r" b="b"/>
            <a:pathLst>
              <a:path w="50800" h="1422400">
                <a:moveTo>
                  <a:pt x="0" y="0"/>
                </a:moveTo>
                <a:lnTo>
                  <a:pt x="50800" y="0"/>
                </a:lnTo>
                <a:lnTo>
                  <a:pt x="508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8" name="Shape 6"/>
          <p:cNvSpPr/>
          <p:nvPr/>
        </p:nvSpPr>
        <p:spPr>
          <a:xfrm>
            <a:off x="762000" y="2714625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50801" y="0"/>
                </a:moveTo>
                <a:lnTo>
                  <a:pt x="660399" y="0"/>
                </a:lnTo>
                <a:cubicBezTo>
                  <a:pt x="688456" y="0"/>
                  <a:pt x="711200" y="22744"/>
                  <a:pt x="711200" y="50801"/>
                </a:cubicBezTo>
                <a:lnTo>
                  <a:pt x="711200" y="660399"/>
                </a:lnTo>
                <a:cubicBezTo>
                  <a:pt x="711200" y="688456"/>
                  <a:pt x="688456" y="711200"/>
                  <a:pt x="660399" y="711200"/>
                </a:cubicBezTo>
                <a:lnTo>
                  <a:pt x="50801" y="711200"/>
                </a:lnTo>
                <a:cubicBezTo>
                  <a:pt x="22744" y="711200"/>
                  <a:pt x="0" y="688456"/>
                  <a:pt x="0" y="660399"/>
                </a:cubicBezTo>
                <a:lnTo>
                  <a:pt x="0" y="50801"/>
                </a:lnTo>
                <a:cubicBezTo>
                  <a:pt x="0" y="22763"/>
                  <a:pt x="22763" y="0"/>
                  <a:pt x="50801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9" name="Text 7"/>
          <p:cNvSpPr/>
          <p:nvPr/>
        </p:nvSpPr>
        <p:spPr>
          <a:xfrm>
            <a:off x="999331" y="2867025"/>
            <a:ext cx="3937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676400" y="2714625"/>
            <a:ext cx="3581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市场机遇与痛点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676400" y="3121025"/>
            <a:ext cx="3556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千亿级市场爆发与企业数字化转型需求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8305800" y="2362200"/>
            <a:ext cx="7442200" cy="1422400"/>
          </a:xfrm>
          <a:custGeom>
            <a:avLst/>
            <a:gdLst/>
            <a:ahLst/>
            <a:cxnLst/>
            <a:rect l="l" t="t" r="r" b="b"/>
            <a:pathLst>
              <a:path w="7442200" h="1422400">
                <a:moveTo>
                  <a:pt x="0" y="0"/>
                </a:moveTo>
                <a:lnTo>
                  <a:pt x="7442200" y="0"/>
                </a:lnTo>
                <a:lnTo>
                  <a:pt x="74422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3C8082">
              <a:alpha val="10196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8305800" y="2362200"/>
            <a:ext cx="50800" cy="1422400"/>
          </a:xfrm>
          <a:custGeom>
            <a:avLst/>
            <a:gdLst/>
            <a:ahLst/>
            <a:cxnLst/>
            <a:rect l="l" t="t" r="r" b="b"/>
            <a:pathLst>
              <a:path w="50800" h="1422400">
                <a:moveTo>
                  <a:pt x="0" y="0"/>
                </a:moveTo>
                <a:lnTo>
                  <a:pt x="50800" y="0"/>
                </a:lnTo>
                <a:lnTo>
                  <a:pt x="508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14" name="Shape 12"/>
          <p:cNvSpPr/>
          <p:nvPr/>
        </p:nvSpPr>
        <p:spPr>
          <a:xfrm>
            <a:off x="8534400" y="2714625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50801" y="0"/>
                </a:moveTo>
                <a:lnTo>
                  <a:pt x="660399" y="0"/>
                </a:lnTo>
                <a:cubicBezTo>
                  <a:pt x="688456" y="0"/>
                  <a:pt x="711200" y="22744"/>
                  <a:pt x="711200" y="50801"/>
                </a:cubicBezTo>
                <a:lnTo>
                  <a:pt x="711200" y="660399"/>
                </a:lnTo>
                <a:cubicBezTo>
                  <a:pt x="711200" y="688456"/>
                  <a:pt x="688456" y="711200"/>
                  <a:pt x="660399" y="711200"/>
                </a:cubicBezTo>
                <a:lnTo>
                  <a:pt x="50801" y="711200"/>
                </a:lnTo>
                <a:cubicBezTo>
                  <a:pt x="22744" y="711200"/>
                  <a:pt x="0" y="688456"/>
                  <a:pt x="0" y="660399"/>
                </a:cubicBezTo>
                <a:lnTo>
                  <a:pt x="0" y="50801"/>
                </a:lnTo>
                <a:cubicBezTo>
                  <a:pt x="0" y="22763"/>
                  <a:pt x="22763" y="0"/>
                  <a:pt x="50801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15" name="Text 13"/>
          <p:cNvSpPr/>
          <p:nvPr/>
        </p:nvSpPr>
        <p:spPr>
          <a:xfrm>
            <a:off x="8751888" y="2867025"/>
            <a:ext cx="4318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02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448800" y="2714625"/>
            <a:ext cx="2971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产品价值主张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448800" y="3121025"/>
            <a:ext cx="2946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全场景设备互联平台的核心价值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33400" y="3981450"/>
            <a:ext cx="7442200" cy="1422400"/>
          </a:xfrm>
          <a:custGeom>
            <a:avLst/>
            <a:gdLst/>
            <a:ahLst/>
            <a:cxnLst/>
            <a:rect l="l" t="t" r="r" b="b"/>
            <a:pathLst>
              <a:path w="7442200" h="1422400">
                <a:moveTo>
                  <a:pt x="0" y="0"/>
                </a:moveTo>
                <a:lnTo>
                  <a:pt x="7442200" y="0"/>
                </a:lnTo>
                <a:lnTo>
                  <a:pt x="74422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3C8082">
              <a:alpha val="10196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533400" y="3981450"/>
            <a:ext cx="50800" cy="1422400"/>
          </a:xfrm>
          <a:custGeom>
            <a:avLst/>
            <a:gdLst/>
            <a:ahLst/>
            <a:cxnLst/>
            <a:rect l="l" t="t" r="r" b="b"/>
            <a:pathLst>
              <a:path w="50800" h="1422400">
                <a:moveTo>
                  <a:pt x="0" y="0"/>
                </a:moveTo>
                <a:lnTo>
                  <a:pt x="50800" y="0"/>
                </a:lnTo>
                <a:lnTo>
                  <a:pt x="508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20" name="Shape 18"/>
          <p:cNvSpPr/>
          <p:nvPr/>
        </p:nvSpPr>
        <p:spPr>
          <a:xfrm>
            <a:off x="762000" y="4333875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50801" y="0"/>
                </a:moveTo>
                <a:lnTo>
                  <a:pt x="660399" y="0"/>
                </a:lnTo>
                <a:cubicBezTo>
                  <a:pt x="688456" y="0"/>
                  <a:pt x="711200" y="22744"/>
                  <a:pt x="711200" y="50801"/>
                </a:cubicBezTo>
                <a:lnTo>
                  <a:pt x="711200" y="660399"/>
                </a:lnTo>
                <a:cubicBezTo>
                  <a:pt x="711200" y="688456"/>
                  <a:pt x="688456" y="711200"/>
                  <a:pt x="660399" y="711200"/>
                </a:cubicBezTo>
                <a:lnTo>
                  <a:pt x="50801" y="711200"/>
                </a:lnTo>
                <a:cubicBezTo>
                  <a:pt x="22744" y="711200"/>
                  <a:pt x="0" y="688456"/>
                  <a:pt x="0" y="660399"/>
                </a:cubicBezTo>
                <a:lnTo>
                  <a:pt x="0" y="50801"/>
                </a:lnTo>
                <a:cubicBezTo>
                  <a:pt x="0" y="22763"/>
                  <a:pt x="22763" y="0"/>
                  <a:pt x="50801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1" name="Text 19"/>
          <p:cNvSpPr/>
          <p:nvPr/>
        </p:nvSpPr>
        <p:spPr>
          <a:xfrm>
            <a:off x="977007" y="4486275"/>
            <a:ext cx="4318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03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676400" y="4333875"/>
            <a:ext cx="2971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竞争优势与差异化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676400" y="4740275"/>
            <a:ext cx="2946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构建全场景设备管理能力护城河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8305800" y="3981450"/>
            <a:ext cx="7442200" cy="1422400"/>
          </a:xfrm>
          <a:custGeom>
            <a:avLst/>
            <a:gdLst/>
            <a:ahLst/>
            <a:cxnLst/>
            <a:rect l="l" t="t" r="r" b="b"/>
            <a:pathLst>
              <a:path w="7442200" h="1422400">
                <a:moveTo>
                  <a:pt x="0" y="0"/>
                </a:moveTo>
                <a:lnTo>
                  <a:pt x="7442200" y="0"/>
                </a:lnTo>
                <a:lnTo>
                  <a:pt x="74422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3C8082">
              <a:alpha val="10196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8305800" y="3981450"/>
            <a:ext cx="50800" cy="1422400"/>
          </a:xfrm>
          <a:custGeom>
            <a:avLst/>
            <a:gdLst/>
            <a:ahLst/>
            <a:cxnLst/>
            <a:rect l="l" t="t" r="r" b="b"/>
            <a:pathLst>
              <a:path w="50800" h="1422400">
                <a:moveTo>
                  <a:pt x="0" y="0"/>
                </a:moveTo>
                <a:lnTo>
                  <a:pt x="50800" y="0"/>
                </a:lnTo>
                <a:lnTo>
                  <a:pt x="508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26" name="Shape 24"/>
          <p:cNvSpPr/>
          <p:nvPr/>
        </p:nvSpPr>
        <p:spPr>
          <a:xfrm>
            <a:off x="8534400" y="4333875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50801" y="0"/>
                </a:moveTo>
                <a:lnTo>
                  <a:pt x="660399" y="0"/>
                </a:lnTo>
                <a:cubicBezTo>
                  <a:pt x="688456" y="0"/>
                  <a:pt x="711200" y="22744"/>
                  <a:pt x="711200" y="50801"/>
                </a:cubicBezTo>
                <a:lnTo>
                  <a:pt x="711200" y="660399"/>
                </a:lnTo>
                <a:cubicBezTo>
                  <a:pt x="711200" y="688456"/>
                  <a:pt x="688456" y="711200"/>
                  <a:pt x="660399" y="711200"/>
                </a:cubicBezTo>
                <a:lnTo>
                  <a:pt x="50801" y="711200"/>
                </a:lnTo>
                <a:cubicBezTo>
                  <a:pt x="22744" y="711200"/>
                  <a:pt x="0" y="688456"/>
                  <a:pt x="0" y="660399"/>
                </a:cubicBezTo>
                <a:lnTo>
                  <a:pt x="0" y="50801"/>
                </a:lnTo>
                <a:cubicBezTo>
                  <a:pt x="0" y="22763"/>
                  <a:pt x="22763" y="0"/>
                  <a:pt x="50801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7" name="Text 25"/>
          <p:cNvSpPr/>
          <p:nvPr/>
        </p:nvSpPr>
        <p:spPr>
          <a:xfrm>
            <a:off x="8747621" y="4486275"/>
            <a:ext cx="4318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04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9448800" y="4333875"/>
            <a:ext cx="2971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商业模式与盈利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9448800" y="4740275"/>
            <a:ext cx="2946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灵活定价策略与多元化收入模型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33400" y="5600700"/>
            <a:ext cx="7442200" cy="1422400"/>
          </a:xfrm>
          <a:custGeom>
            <a:avLst/>
            <a:gdLst/>
            <a:ahLst/>
            <a:cxnLst/>
            <a:rect l="l" t="t" r="r" b="b"/>
            <a:pathLst>
              <a:path w="7442200" h="1422400">
                <a:moveTo>
                  <a:pt x="0" y="0"/>
                </a:moveTo>
                <a:lnTo>
                  <a:pt x="7442200" y="0"/>
                </a:lnTo>
                <a:lnTo>
                  <a:pt x="74422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3C8082">
              <a:alpha val="10196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533400" y="5600700"/>
            <a:ext cx="50800" cy="1422400"/>
          </a:xfrm>
          <a:custGeom>
            <a:avLst/>
            <a:gdLst/>
            <a:ahLst/>
            <a:cxnLst/>
            <a:rect l="l" t="t" r="r" b="b"/>
            <a:pathLst>
              <a:path w="50800" h="1422400">
                <a:moveTo>
                  <a:pt x="0" y="0"/>
                </a:moveTo>
                <a:lnTo>
                  <a:pt x="50800" y="0"/>
                </a:lnTo>
                <a:lnTo>
                  <a:pt x="508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32" name="Shape 30"/>
          <p:cNvSpPr/>
          <p:nvPr/>
        </p:nvSpPr>
        <p:spPr>
          <a:xfrm>
            <a:off x="762000" y="5953125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50801" y="0"/>
                </a:moveTo>
                <a:lnTo>
                  <a:pt x="660399" y="0"/>
                </a:lnTo>
                <a:cubicBezTo>
                  <a:pt x="688456" y="0"/>
                  <a:pt x="711200" y="22744"/>
                  <a:pt x="711200" y="50801"/>
                </a:cubicBezTo>
                <a:lnTo>
                  <a:pt x="711200" y="660399"/>
                </a:lnTo>
                <a:cubicBezTo>
                  <a:pt x="711200" y="688456"/>
                  <a:pt x="688456" y="711200"/>
                  <a:pt x="660399" y="711200"/>
                </a:cubicBezTo>
                <a:lnTo>
                  <a:pt x="50801" y="711200"/>
                </a:lnTo>
                <a:cubicBezTo>
                  <a:pt x="22744" y="711200"/>
                  <a:pt x="0" y="688456"/>
                  <a:pt x="0" y="660399"/>
                </a:cubicBezTo>
                <a:lnTo>
                  <a:pt x="0" y="50801"/>
                </a:lnTo>
                <a:cubicBezTo>
                  <a:pt x="0" y="22763"/>
                  <a:pt x="22763" y="0"/>
                  <a:pt x="50801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3" name="Text 31"/>
          <p:cNvSpPr/>
          <p:nvPr/>
        </p:nvSpPr>
        <p:spPr>
          <a:xfrm>
            <a:off x="977007" y="6105525"/>
            <a:ext cx="4318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05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676400" y="5953125"/>
            <a:ext cx="3378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技术架构与能力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1676400" y="6359525"/>
            <a:ext cx="3352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全栈技术构建安全智能设备互联体系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8305800" y="5600700"/>
            <a:ext cx="7442200" cy="1422400"/>
          </a:xfrm>
          <a:custGeom>
            <a:avLst/>
            <a:gdLst/>
            <a:ahLst/>
            <a:cxnLst/>
            <a:rect l="l" t="t" r="r" b="b"/>
            <a:pathLst>
              <a:path w="7442200" h="1422400">
                <a:moveTo>
                  <a:pt x="0" y="0"/>
                </a:moveTo>
                <a:lnTo>
                  <a:pt x="7442200" y="0"/>
                </a:lnTo>
                <a:lnTo>
                  <a:pt x="74422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3C8082">
              <a:alpha val="1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8305800" y="5600700"/>
            <a:ext cx="50800" cy="1422400"/>
          </a:xfrm>
          <a:custGeom>
            <a:avLst/>
            <a:gdLst/>
            <a:ahLst/>
            <a:cxnLst/>
            <a:rect l="l" t="t" r="r" b="b"/>
            <a:pathLst>
              <a:path w="50800" h="1422400">
                <a:moveTo>
                  <a:pt x="0" y="0"/>
                </a:moveTo>
                <a:lnTo>
                  <a:pt x="50800" y="0"/>
                </a:lnTo>
                <a:lnTo>
                  <a:pt x="508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38" name="Shape 36"/>
          <p:cNvSpPr/>
          <p:nvPr/>
        </p:nvSpPr>
        <p:spPr>
          <a:xfrm>
            <a:off x="8534400" y="5953125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50801" y="0"/>
                </a:moveTo>
                <a:lnTo>
                  <a:pt x="660399" y="0"/>
                </a:lnTo>
                <a:cubicBezTo>
                  <a:pt x="688456" y="0"/>
                  <a:pt x="711200" y="22744"/>
                  <a:pt x="711200" y="50801"/>
                </a:cubicBezTo>
                <a:lnTo>
                  <a:pt x="711200" y="660399"/>
                </a:lnTo>
                <a:cubicBezTo>
                  <a:pt x="711200" y="688456"/>
                  <a:pt x="688456" y="711200"/>
                  <a:pt x="660399" y="711200"/>
                </a:cubicBezTo>
                <a:lnTo>
                  <a:pt x="50801" y="711200"/>
                </a:lnTo>
                <a:cubicBezTo>
                  <a:pt x="22744" y="711200"/>
                  <a:pt x="0" y="688456"/>
                  <a:pt x="0" y="660399"/>
                </a:cubicBezTo>
                <a:lnTo>
                  <a:pt x="0" y="50801"/>
                </a:lnTo>
                <a:cubicBezTo>
                  <a:pt x="0" y="22763"/>
                  <a:pt x="22763" y="0"/>
                  <a:pt x="50801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9" name="Text 37"/>
          <p:cNvSpPr/>
          <p:nvPr/>
        </p:nvSpPr>
        <p:spPr>
          <a:xfrm>
            <a:off x="8742859" y="6105525"/>
            <a:ext cx="4445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06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9448800" y="5953125"/>
            <a:ext cx="3378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应用场景与市场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9448800" y="6359525"/>
            <a:ext cx="3352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十大应用场景覆盖数字化转型全链路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533400" y="7219950"/>
            <a:ext cx="7442200" cy="1422400"/>
          </a:xfrm>
          <a:custGeom>
            <a:avLst/>
            <a:gdLst/>
            <a:ahLst/>
            <a:cxnLst/>
            <a:rect l="l" t="t" r="r" b="b"/>
            <a:pathLst>
              <a:path w="7442200" h="1422400">
                <a:moveTo>
                  <a:pt x="0" y="0"/>
                </a:moveTo>
                <a:lnTo>
                  <a:pt x="7442200" y="0"/>
                </a:lnTo>
                <a:lnTo>
                  <a:pt x="74422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3C8082">
              <a:alpha val="10196"/>
            </a:srgbClr>
          </a:solidFill>
          <a:ln/>
        </p:spPr>
      </p:sp>
      <p:sp>
        <p:nvSpPr>
          <p:cNvPr id="43" name="Shape 41"/>
          <p:cNvSpPr/>
          <p:nvPr/>
        </p:nvSpPr>
        <p:spPr>
          <a:xfrm>
            <a:off x="533400" y="7219950"/>
            <a:ext cx="50800" cy="1422400"/>
          </a:xfrm>
          <a:custGeom>
            <a:avLst/>
            <a:gdLst/>
            <a:ahLst/>
            <a:cxnLst/>
            <a:rect l="l" t="t" r="r" b="b"/>
            <a:pathLst>
              <a:path w="50800" h="1422400">
                <a:moveTo>
                  <a:pt x="0" y="0"/>
                </a:moveTo>
                <a:lnTo>
                  <a:pt x="50800" y="0"/>
                </a:lnTo>
                <a:lnTo>
                  <a:pt x="508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44" name="Shape 42"/>
          <p:cNvSpPr/>
          <p:nvPr/>
        </p:nvSpPr>
        <p:spPr>
          <a:xfrm>
            <a:off x="762000" y="7572375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50801" y="0"/>
                </a:moveTo>
                <a:lnTo>
                  <a:pt x="660399" y="0"/>
                </a:lnTo>
                <a:cubicBezTo>
                  <a:pt x="688456" y="0"/>
                  <a:pt x="711200" y="22744"/>
                  <a:pt x="711200" y="50801"/>
                </a:cubicBezTo>
                <a:lnTo>
                  <a:pt x="711200" y="660399"/>
                </a:lnTo>
                <a:cubicBezTo>
                  <a:pt x="711200" y="688456"/>
                  <a:pt x="688456" y="711200"/>
                  <a:pt x="660399" y="711200"/>
                </a:cubicBezTo>
                <a:lnTo>
                  <a:pt x="50801" y="711200"/>
                </a:lnTo>
                <a:cubicBezTo>
                  <a:pt x="22744" y="711200"/>
                  <a:pt x="0" y="688456"/>
                  <a:pt x="0" y="660399"/>
                </a:cubicBezTo>
                <a:lnTo>
                  <a:pt x="0" y="50801"/>
                </a:lnTo>
                <a:cubicBezTo>
                  <a:pt x="0" y="22763"/>
                  <a:pt x="22763" y="0"/>
                  <a:pt x="50801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45" name="Text 43"/>
          <p:cNvSpPr/>
          <p:nvPr/>
        </p:nvSpPr>
        <p:spPr>
          <a:xfrm>
            <a:off x="983555" y="7724775"/>
            <a:ext cx="4191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07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1676400" y="7572375"/>
            <a:ext cx="2768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发展路线图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1676400" y="7978775"/>
            <a:ext cx="2743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分阶段实施策略快速验证市场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8305800" y="7219950"/>
            <a:ext cx="7442200" cy="1422400"/>
          </a:xfrm>
          <a:custGeom>
            <a:avLst/>
            <a:gdLst/>
            <a:ahLst/>
            <a:cxnLst/>
            <a:rect l="l" t="t" r="r" b="b"/>
            <a:pathLst>
              <a:path w="7442200" h="1422400">
                <a:moveTo>
                  <a:pt x="0" y="0"/>
                </a:moveTo>
                <a:lnTo>
                  <a:pt x="7442200" y="0"/>
                </a:lnTo>
                <a:lnTo>
                  <a:pt x="74422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3C8082">
              <a:alpha val="10196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8305800" y="7219950"/>
            <a:ext cx="50800" cy="1422400"/>
          </a:xfrm>
          <a:custGeom>
            <a:avLst/>
            <a:gdLst/>
            <a:ahLst/>
            <a:cxnLst/>
            <a:rect l="l" t="t" r="r" b="b"/>
            <a:pathLst>
              <a:path w="50800" h="1422400">
                <a:moveTo>
                  <a:pt x="0" y="0"/>
                </a:moveTo>
                <a:lnTo>
                  <a:pt x="50800" y="0"/>
                </a:lnTo>
                <a:lnTo>
                  <a:pt x="50800" y="1422400"/>
                </a:lnTo>
                <a:lnTo>
                  <a:pt x="0" y="1422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50" name="Shape 48"/>
          <p:cNvSpPr/>
          <p:nvPr/>
        </p:nvSpPr>
        <p:spPr>
          <a:xfrm>
            <a:off x="8534400" y="7572375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50801" y="0"/>
                </a:moveTo>
                <a:lnTo>
                  <a:pt x="660399" y="0"/>
                </a:lnTo>
                <a:cubicBezTo>
                  <a:pt x="688456" y="0"/>
                  <a:pt x="711200" y="22744"/>
                  <a:pt x="711200" y="50801"/>
                </a:cubicBezTo>
                <a:lnTo>
                  <a:pt x="711200" y="660399"/>
                </a:lnTo>
                <a:cubicBezTo>
                  <a:pt x="711200" y="688456"/>
                  <a:pt x="688456" y="711200"/>
                  <a:pt x="660399" y="711200"/>
                </a:cubicBezTo>
                <a:lnTo>
                  <a:pt x="50801" y="711200"/>
                </a:lnTo>
                <a:cubicBezTo>
                  <a:pt x="22744" y="711200"/>
                  <a:pt x="0" y="688456"/>
                  <a:pt x="0" y="660399"/>
                </a:cubicBezTo>
                <a:lnTo>
                  <a:pt x="0" y="50801"/>
                </a:lnTo>
                <a:cubicBezTo>
                  <a:pt x="0" y="22763"/>
                  <a:pt x="22763" y="0"/>
                  <a:pt x="50801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51" name="Text 49"/>
          <p:cNvSpPr/>
          <p:nvPr/>
        </p:nvSpPr>
        <p:spPr>
          <a:xfrm>
            <a:off x="8743752" y="7724775"/>
            <a:ext cx="4445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08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9448800" y="7572375"/>
            <a:ext cx="3378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投资价值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9448800" y="7978775"/>
            <a:ext cx="3352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稀缺投资机遇抢占千亿设备管理市场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609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0798" y="0"/>
                </a:moveTo>
                <a:lnTo>
                  <a:pt x="558802" y="0"/>
                </a:lnTo>
                <a:cubicBezTo>
                  <a:pt x="586857" y="0"/>
                  <a:pt x="609600" y="22743"/>
                  <a:pt x="609600" y="50798"/>
                </a:cubicBezTo>
                <a:lnTo>
                  <a:pt x="609600" y="558802"/>
                </a:lnTo>
                <a:cubicBezTo>
                  <a:pt x="609600" y="586857"/>
                  <a:pt x="586857" y="609600"/>
                  <a:pt x="558802" y="609600"/>
                </a:cubicBezTo>
                <a:lnTo>
                  <a:pt x="50798" y="609600"/>
                </a:lnTo>
                <a:cubicBezTo>
                  <a:pt x="22743" y="609600"/>
                  <a:pt x="0" y="586857"/>
                  <a:pt x="0" y="5588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" name="Shape 1"/>
          <p:cNvSpPr/>
          <p:nvPr/>
        </p:nvSpPr>
        <p:spPr>
          <a:xfrm>
            <a:off x="654050" y="7874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158750" y="7938"/>
                </a:moveTo>
                <a:cubicBezTo>
                  <a:pt x="187225" y="7938"/>
                  <a:pt x="210344" y="31056"/>
                  <a:pt x="210344" y="59531"/>
                </a:cubicBezTo>
                <a:cubicBezTo>
                  <a:pt x="210344" y="88007"/>
                  <a:pt x="187225" y="111125"/>
                  <a:pt x="158750" y="111125"/>
                </a:cubicBezTo>
                <a:cubicBezTo>
                  <a:pt x="130275" y="111125"/>
                  <a:pt x="107156" y="88007"/>
                  <a:pt x="107156" y="59531"/>
                </a:cubicBezTo>
                <a:cubicBezTo>
                  <a:pt x="107156" y="31056"/>
                  <a:pt x="130275" y="7938"/>
                  <a:pt x="158750" y="7938"/>
                </a:cubicBezTo>
                <a:close/>
                <a:moveTo>
                  <a:pt x="47625" y="43656"/>
                </a:moveTo>
                <a:cubicBezTo>
                  <a:pt x="67339" y="43656"/>
                  <a:pt x="83344" y="59661"/>
                  <a:pt x="83344" y="79375"/>
                </a:cubicBezTo>
                <a:cubicBezTo>
                  <a:pt x="83344" y="99089"/>
                  <a:pt x="67339" y="115094"/>
                  <a:pt x="47625" y="115094"/>
                </a:cubicBezTo>
                <a:cubicBezTo>
                  <a:pt x="27911" y="115094"/>
                  <a:pt x="11906" y="99089"/>
                  <a:pt x="11906" y="79375"/>
                </a:cubicBezTo>
                <a:cubicBezTo>
                  <a:pt x="11906" y="59661"/>
                  <a:pt x="27911" y="43656"/>
                  <a:pt x="47625" y="43656"/>
                </a:cubicBezTo>
                <a:close/>
                <a:moveTo>
                  <a:pt x="0" y="206375"/>
                </a:moveTo>
                <a:cubicBezTo>
                  <a:pt x="0" y="171301"/>
                  <a:pt x="28426" y="142875"/>
                  <a:pt x="63500" y="142875"/>
                </a:cubicBezTo>
                <a:cubicBezTo>
                  <a:pt x="69850" y="142875"/>
                  <a:pt x="76002" y="143818"/>
                  <a:pt x="81806" y="145554"/>
                </a:cubicBezTo>
                <a:cubicBezTo>
                  <a:pt x="65484" y="163810"/>
                  <a:pt x="55563" y="187920"/>
                  <a:pt x="55563" y="214313"/>
                </a:cubicBezTo>
                <a:lnTo>
                  <a:pt x="55563" y="222250"/>
                </a:lnTo>
                <a:cubicBezTo>
                  <a:pt x="55563" y="227905"/>
                  <a:pt x="56753" y="233263"/>
                  <a:pt x="58886" y="238125"/>
                </a:cubicBezTo>
                <a:lnTo>
                  <a:pt x="15875" y="238125"/>
                </a:lnTo>
                <a:cubicBezTo>
                  <a:pt x="7094" y="238125"/>
                  <a:pt x="0" y="231031"/>
                  <a:pt x="0" y="222250"/>
                </a:cubicBezTo>
                <a:lnTo>
                  <a:pt x="0" y="206375"/>
                </a:lnTo>
                <a:close/>
                <a:moveTo>
                  <a:pt x="258614" y="238125"/>
                </a:moveTo>
                <a:cubicBezTo>
                  <a:pt x="260747" y="233263"/>
                  <a:pt x="261937" y="227905"/>
                  <a:pt x="261937" y="222250"/>
                </a:cubicBezTo>
                <a:lnTo>
                  <a:pt x="261937" y="214313"/>
                </a:lnTo>
                <a:cubicBezTo>
                  <a:pt x="261937" y="187920"/>
                  <a:pt x="252016" y="163810"/>
                  <a:pt x="235694" y="145554"/>
                </a:cubicBezTo>
                <a:cubicBezTo>
                  <a:pt x="241498" y="143818"/>
                  <a:pt x="247650" y="142875"/>
                  <a:pt x="254000" y="142875"/>
                </a:cubicBezTo>
                <a:cubicBezTo>
                  <a:pt x="289074" y="142875"/>
                  <a:pt x="317500" y="171301"/>
                  <a:pt x="317500" y="206375"/>
                </a:cubicBezTo>
                <a:lnTo>
                  <a:pt x="317500" y="222250"/>
                </a:lnTo>
                <a:cubicBezTo>
                  <a:pt x="317500" y="231031"/>
                  <a:pt x="310406" y="238125"/>
                  <a:pt x="301625" y="238125"/>
                </a:cubicBezTo>
                <a:lnTo>
                  <a:pt x="258614" y="238125"/>
                </a:lnTo>
                <a:close/>
                <a:moveTo>
                  <a:pt x="234156" y="79375"/>
                </a:moveTo>
                <a:cubicBezTo>
                  <a:pt x="234156" y="59661"/>
                  <a:pt x="250161" y="43656"/>
                  <a:pt x="269875" y="43656"/>
                </a:cubicBezTo>
                <a:cubicBezTo>
                  <a:pt x="289589" y="43656"/>
                  <a:pt x="305594" y="59661"/>
                  <a:pt x="305594" y="79375"/>
                </a:cubicBezTo>
                <a:cubicBezTo>
                  <a:pt x="305594" y="99089"/>
                  <a:pt x="289589" y="115094"/>
                  <a:pt x="269875" y="115094"/>
                </a:cubicBezTo>
                <a:cubicBezTo>
                  <a:pt x="250161" y="115094"/>
                  <a:pt x="234156" y="99089"/>
                  <a:pt x="234156" y="79375"/>
                </a:cubicBezTo>
                <a:close/>
                <a:moveTo>
                  <a:pt x="79375" y="214313"/>
                </a:moveTo>
                <a:cubicBezTo>
                  <a:pt x="79375" y="170458"/>
                  <a:pt x="114895" y="134938"/>
                  <a:pt x="158750" y="134938"/>
                </a:cubicBezTo>
                <a:cubicBezTo>
                  <a:pt x="202605" y="134938"/>
                  <a:pt x="238125" y="170458"/>
                  <a:pt x="238125" y="214313"/>
                </a:cubicBezTo>
                <a:lnTo>
                  <a:pt x="238125" y="222250"/>
                </a:lnTo>
                <a:cubicBezTo>
                  <a:pt x="238125" y="231031"/>
                  <a:pt x="231031" y="238125"/>
                  <a:pt x="222250" y="238125"/>
                </a:cubicBezTo>
                <a:lnTo>
                  <a:pt x="95250" y="238125"/>
                </a:lnTo>
                <a:cubicBezTo>
                  <a:pt x="86469" y="238125"/>
                  <a:pt x="79375" y="231031"/>
                  <a:pt x="79375" y="222250"/>
                </a:cubicBezTo>
                <a:lnTo>
                  <a:pt x="79375" y="214313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" name="Text 2"/>
          <p:cNvSpPr/>
          <p:nvPr/>
        </p:nvSpPr>
        <p:spPr>
          <a:xfrm>
            <a:off x="1320800" y="527050"/>
            <a:ext cx="187801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spc="80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TARGET MARKET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320800" y="812800"/>
            <a:ext cx="35179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目标市场与客户画像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320800" y="1473200"/>
            <a:ext cx="1016000" cy="50800"/>
          </a:xfrm>
          <a:custGeom>
            <a:avLst/>
            <a:gdLst/>
            <a:ahLst/>
            <a:cxnLst/>
            <a:rect l="l" t="t" r="r" b="b"/>
            <a:pathLst>
              <a:path w="1016000" h="508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Shape 5"/>
          <p:cNvSpPr/>
          <p:nvPr/>
        </p:nvSpPr>
        <p:spPr>
          <a:xfrm>
            <a:off x="514350" y="1784350"/>
            <a:ext cx="8978900" cy="6908800"/>
          </a:xfrm>
          <a:custGeom>
            <a:avLst/>
            <a:gdLst/>
            <a:ahLst/>
            <a:cxnLst/>
            <a:rect l="l" t="t" r="r" b="b"/>
            <a:pathLst>
              <a:path w="8978900" h="6908800">
                <a:moveTo>
                  <a:pt x="50780" y="0"/>
                </a:moveTo>
                <a:lnTo>
                  <a:pt x="8928120" y="0"/>
                </a:lnTo>
                <a:cubicBezTo>
                  <a:pt x="8956165" y="0"/>
                  <a:pt x="8978900" y="22735"/>
                  <a:pt x="8978900" y="50780"/>
                </a:cubicBezTo>
                <a:lnTo>
                  <a:pt x="8978900" y="6858020"/>
                </a:lnTo>
                <a:cubicBezTo>
                  <a:pt x="8978900" y="6886065"/>
                  <a:pt x="8956165" y="6908800"/>
                  <a:pt x="8928120" y="6908800"/>
                </a:cubicBezTo>
                <a:lnTo>
                  <a:pt x="50780" y="6908800"/>
                </a:lnTo>
                <a:cubicBezTo>
                  <a:pt x="22735" y="6908800"/>
                  <a:pt x="0" y="6886065"/>
                  <a:pt x="0" y="6858020"/>
                </a:cubicBezTo>
                <a:lnTo>
                  <a:pt x="0" y="50780"/>
                </a:lnTo>
                <a:cubicBezTo>
                  <a:pt x="0" y="22754"/>
                  <a:pt x="22754" y="0"/>
                  <a:pt x="50780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74700" y="2044700"/>
            <a:ext cx="8585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目标市场细分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781050" y="2609850"/>
            <a:ext cx="8445500" cy="1231900"/>
          </a:xfrm>
          <a:custGeom>
            <a:avLst/>
            <a:gdLst/>
            <a:ahLst/>
            <a:cxnLst/>
            <a:rect l="l" t="t" r="r" b="b"/>
            <a:pathLst>
              <a:path w="8445500" h="1231900">
                <a:moveTo>
                  <a:pt x="50804" y="0"/>
                </a:moveTo>
                <a:lnTo>
                  <a:pt x="8394696" y="0"/>
                </a:lnTo>
                <a:cubicBezTo>
                  <a:pt x="8422754" y="0"/>
                  <a:pt x="8445500" y="22746"/>
                  <a:pt x="8445500" y="50804"/>
                </a:cubicBezTo>
                <a:lnTo>
                  <a:pt x="8445500" y="1181096"/>
                </a:lnTo>
                <a:cubicBezTo>
                  <a:pt x="8445500" y="1209154"/>
                  <a:pt x="8422754" y="1231900"/>
                  <a:pt x="8394696" y="1231900"/>
                </a:cubicBezTo>
                <a:lnTo>
                  <a:pt x="50804" y="1231900"/>
                </a:lnTo>
                <a:cubicBezTo>
                  <a:pt x="22746" y="1231900"/>
                  <a:pt x="0" y="1209154"/>
                  <a:pt x="0" y="1181096"/>
                </a:cubicBezTo>
                <a:lnTo>
                  <a:pt x="0" y="50804"/>
                </a:lnTo>
                <a:cubicBezTo>
                  <a:pt x="0" y="22764"/>
                  <a:pt x="22764" y="0"/>
                  <a:pt x="50804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939800" y="2794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11" name="Shape 9"/>
          <p:cNvSpPr/>
          <p:nvPr/>
        </p:nvSpPr>
        <p:spPr>
          <a:xfrm>
            <a:off x="1117600" y="2946400"/>
            <a:ext cx="152400" cy="203200"/>
          </a:xfrm>
          <a:custGeom>
            <a:avLst/>
            <a:gdLst/>
            <a:ahLst/>
            <a:cxnLst/>
            <a:rect l="l" t="t" r="r" b="b"/>
            <a:pathLst>
              <a:path w="152400" h="203200">
                <a:moveTo>
                  <a:pt x="25400" y="0"/>
                </a:moveTo>
                <a:cubicBezTo>
                  <a:pt x="11390" y="0"/>
                  <a:pt x="0" y="11390"/>
                  <a:pt x="0" y="25400"/>
                </a:cubicBezTo>
                <a:lnTo>
                  <a:pt x="0" y="177800"/>
                </a:lnTo>
                <a:cubicBezTo>
                  <a:pt x="0" y="191810"/>
                  <a:pt x="11390" y="203200"/>
                  <a:pt x="25400" y="203200"/>
                </a:cubicBezTo>
                <a:lnTo>
                  <a:pt x="127000" y="203200"/>
                </a:lnTo>
                <a:cubicBezTo>
                  <a:pt x="141010" y="203200"/>
                  <a:pt x="152400" y="191810"/>
                  <a:pt x="152400" y="177800"/>
                </a:cubicBezTo>
                <a:lnTo>
                  <a:pt x="152400" y="25400"/>
                </a:lnTo>
                <a:cubicBezTo>
                  <a:pt x="152400" y="11390"/>
                  <a:pt x="141010" y="0"/>
                  <a:pt x="127000" y="0"/>
                </a:cubicBezTo>
                <a:lnTo>
                  <a:pt x="25400" y="0"/>
                </a:lnTo>
                <a:close/>
                <a:moveTo>
                  <a:pt x="69850" y="139700"/>
                </a:moveTo>
                <a:lnTo>
                  <a:pt x="82550" y="139700"/>
                </a:lnTo>
                <a:cubicBezTo>
                  <a:pt x="89575" y="139700"/>
                  <a:pt x="95250" y="145375"/>
                  <a:pt x="95250" y="152400"/>
                </a:cubicBezTo>
                <a:lnTo>
                  <a:pt x="95250" y="184150"/>
                </a:lnTo>
                <a:lnTo>
                  <a:pt x="57150" y="184150"/>
                </a:lnTo>
                <a:lnTo>
                  <a:pt x="57150" y="152400"/>
                </a:lnTo>
                <a:cubicBezTo>
                  <a:pt x="57150" y="145375"/>
                  <a:pt x="62825" y="139700"/>
                  <a:pt x="69850" y="139700"/>
                </a:cubicBezTo>
                <a:close/>
                <a:moveTo>
                  <a:pt x="38100" y="44450"/>
                </a:moveTo>
                <a:cubicBezTo>
                  <a:pt x="38100" y="40958"/>
                  <a:pt x="40958" y="38100"/>
                  <a:pt x="44450" y="38100"/>
                </a:cubicBezTo>
                <a:lnTo>
                  <a:pt x="57150" y="38100"/>
                </a:lnTo>
                <a:cubicBezTo>
                  <a:pt x="60643" y="38100"/>
                  <a:pt x="63500" y="40958"/>
                  <a:pt x="63500" y="44450"/>
                </a:cubicBezTo>
                <a:lnTo>
                  <a:pt x="63500" y="57150"/>
                </a:lnTo>
                <a:cubicBezTo>
                  <a:pt x="63500" y="60643"/>
                  <a:pt x="60643" y="63500"/>
                  <a:pt x="57150" y="63500"/>
                </a:cubicBezTo>
                <a:lnTo>
                  <a:pt x="44450" y="63500"/>
                </a:lnTo>
                <a:cubicBezTo>
                  <a:pt x="40958" y="63500"/>
                  <a:pt x="38100" y="60643"/>
                  <a:pt x="38100" y="57150"/>
                </a:cubicBezTo>
                <a:lnTo>
                  <a:pt x="38100" y="44450"/>
                </a:lnTo>
                <a:close/>
                <a:moveTo>
                  <a:pt x="95250" y="38100"/>
                </a:moveTo>
                <a:lnTo>
                  <a:pt x="107950" y="38100"/>
                </a:lnTo>
                <a:cubicBezTo>
                  <a:pt x="111443" y="38100"/>
                  <a:pt x="114300" y="40958"/>
                  <a:pt x="114300" y="44450"/>
                </a:cubicBezTo>
                <a:lnTo>
                  <a:pt x="114300" y="57150"/>
                </a:lnTo>
                <a:cubicBezTo>
                  <a:pt x="114300" y="60643"/>
                  <a:pt x="111443" y="63500"/>
                  <a:pt x="107950" y="63500"/>
                </a:cubicBezTo>
                <a:lnTo>
                  <a:pt x="95250" y="63500"/>
                </a:lnTo>
                <a:cubicBezTo>
                  <a:pt x="91757" y="63500"/>
                  <a:pt x="88900" y="60643"/>
                  <a:pt x="88900" y="57150"/>
                </a:cubicBezTo>
                <a:lnTo>
                  <a:pt x="88900" y="44450"/>
                </a:lnTo>
                <a:cubicBezTo>
                  <a:pt x="88900" y="40958"/>
                  <a:pt x="91757" y="38100"/>
                  <a:pt x="95250" y="38100"/>
                </a:cubicBezTo>
                <a:close/>
                <a:moveTo>
                  <a:pt x="38100" y="95250"/>
                </a:moveTo>
                <a:cubicBezTo>
                  <a:pt x="38100" y="91757"/>
                  <a:pt x="40958" y="88900"/>
                  <a:pt x="44450" y="88900"/>
                </a:cubicBezTo>
                <a:lnTo>
                  <a:pt x="57150" y="88900"/>
                </a:lnTo>
                <a:cubicBezTo>
                  <a:pt x="60643" y="88900"/>
                  <a:pt x="63500" y="91757"/>
                  <a:pt x="63500" y="95250"/>
                </a:cubicBezTo>
                <a:lnTo>
                  <a:pt x="63500" y="107950"/>
                </a:lnTo>
                <a:cubicBezTo>
                  <a:pt x="63500" y="111443"/>
                  <a:pt x="60643" y="114300"/>
                  <a:pt x="57150" y="114300"/>
                </a:cubicBezTo>
                <a:lnTo>
                  <a:pt x="44450" y="114300"/>
                </a:lnTo>
                <a:cubicBezTo>
                  <a:pt x="40958" y="114300"/>
                  <a:pt x="38100" y="111443"/>
                  <a:pt x="38100" y="107950"/>
                </a:cubicBezTo>
                <a:lnTo>
                  <a:pt x="38100" y="95250"/>
                </a:lnTo>
                <a:close/>
                <a:moveTo>
                  <a:pt x="95250" y="88900"/>
                </a:moveTo>
                <a:lnTo>
                  <a:pt x="107950" y="88900"/>
                </a:lnTo>
                <a:cubicBezTo>
                  <a:pt x="111443" y="88900"/>
                  <a:pt x="114300" y="91757"/>
                  <a:pt x="114300" y="95250"/>
                </a:cubicBezTo>
                <a:lnTo>
                  <a:pt x="114300" y="107950"/>
                </a:lnTo>
                <a:cubicBezTo>
                  <a:pt x="114300" y="111443"/>
                  <a:pt x="111443" y="114300"/>
                  <a:pt x="107950" y="114300"/>
                </a:cubicBezTo>
                <a:lnTo>
                  <a:pt x="95250" y="114300"/>
                </a:lnTo>
                <a:cubicBezTo>
                  <a:pt x="91757" y="114300"/>
                  <a:pt x="88900" y="111443"/>
                  <a:pt x="88900" y="107950"/>
                </a:cubicBezTo>
                <a:lnTo>
                  <a:pt x="88900" y="95250"/>
                </a:lnTo>
                <a:cubicBezTo>
                  <a:pt x="88900" y="91757"/>
                  <a:pt x="91757" y="88900"/>
                  <a:pt x="95250" y="88900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12" name="Text 10"/>
          <p:cNvSpPr/>
          <p:nvPr/>
        </p:nvSpPr>
        <p:spPr>
          <a:xfrm>
            <a:off x="1600200" y="2768600"/>
            <a:ext cx="1930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中小企业与初创团队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600200" y="3073400"/>
            <a:ext cx="1917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公有云SaaS主要客户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939800" y="3429000"/>
            <a:ext cx="82169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互联网企业、App开发团队、电商运营者，核心需求是降低成本、快速部署、弹性扩展。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781050" y="4006850"/>
            <a:ext cx="8445500" cy="1231900"/>
          </a:xfrm>
          <a:custGeom>
            <a:avLst/>
            <a:gdLst/>
            <a:ahLst/>
            <a:cxnLst/>
            <a:rect l="l" t="t" r="r" b="b"/>
            <a:pathLst>
              <a:path w="8445500" h="1231900">
                <a:moveTo>
                  <a:pt x="50804" y="0"/>
                </a:moveTo>
                <a:lnTo>
                  <a:pt x="8394696" y="0"/>
                </a:lnTo>
                <a:cubicBezTo>
                  <a:pt x="8422754" y="0"/>
                  <a:pt x="8445500" y="22746"/>
                  <a:pt x="8445500" y="50804"/>
                </a:cubicBezTo>
                <a:lnTo>
                  <a:pt x="8445500" y="1181096"/>
                </a:lnTo>
                <a:cubicBezTo>
                  <a:pt x="8445500" y="1209154"/>
                  <a:pt x="8422754" y="1231900"/>
                  <a:pt x="8394696" y="1231900"/>
                </a:cubicBezTo>
                <a:lnTo>
                  <a:pt x="50804" y="1231900"/>
                </a:lnTo>
                <a:cubicBezTo>
                  <a:pt x="22746" y="1231900"/>
                  <a:pt x="0" y="1209154"/>
                  <a:pt x="0" y="1181096"/>
                </a:cubicBezTo>
                <a:lnTo>
                  <a:pt x="0" y="50804"/>
                </a:lnTo>
                <a:cubicBezTo>
                  <a:pt x="0" y="22764"/>
                  <a:pt x="22764" y="0"/>
                  <a:pt x="50804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939800" y="4191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17" name="Shape 15"/>
          <p:cNvSpPr/>
          <p:nvPr/>
        </p:nvSpPr>
        <p:spPr>
          <a:xfrm>
            <a:off x="1092200" y="43434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2700" y="12700"/>
                </a:moveTo>
                <a:cubicBezTo>
                  <a:pt x="5675" y="12700"/>
                  <a:pt x="0" y="18375"/>
                  <a:pt x="0" y="25400"/>
                </a:cubicBezTo>
                <a:lnTo>
                  <a:pt x="0" y="171450"/>
                </a:lnTo>
                <a:cubicBezTo>
                  <a:pt x="0" y="181967"/>
                  <a:pt x="8533" y="190500"/>
                  <a:pt x="19050" y="190500"/>
                </a:cubicBezTo>
                <a:lnTo>
                  <a:pt x="184150" y="190500"/>
                </a:lnTo>
                <a:cubicBezTo>
                  <a:pt x="194667" y="190500"/>
                  <a:pt x="203200" y="181967"/>
                  <a:pt x="203200" y="171450"/>
                </a:cubicBezTo>
                <a:lnTo>
                  <a:pt x="203200" y="60404"/>
                </a:lnTo>
                <a:cubicBezTo>
                  <a:pt x="203200" y="53181"/>
                  <a:pt x="195501" y="48617"/>
                  <a:pt x="189151" y="52030"/>
                </a:cubicBezTo>
                <a:lnTo>
                  <a:pt x="127000" y="85487"/>
                </a:lnTo>
                <a:lnTo>
                  <a:pt x="127000" y="60404"/>
                </a:lnTo>
                <a:cubicBezTo>
                  <a:pt x="127000" y="53181"/>
                  <a:pt x="119301" y="48617"/>
                  <a:pt x="112951" y="52030"/>
                </a:cubicBezTo>
                <a:lnTo>
                  <a:pt x="50800" y="85487"/>
                </a:lnTo>
                <a:lnTo>
                  <a:pt x="50800" y="25400"/>
                </a:lnTo>
                <a:cubicBezTo>
                  <a:pt x="50800" y="18375"/>
                  <a:pt x="45125" y="12700"/>
                  <a:pt x="38100" y="12700"/>
                </a:cubicBezTo>
                <a:lnTo>
                  <a:pt x="12700" y="12700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18" name="Text 16"/>
          <p:cNvSpPr/>
          <p:nvPr/>
        </p:nvSpPr>
        <p:spPr>
          <a:xfrm>
            <a:off x="1600200" y="4165600"/>
            <a:ext cx="1701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大型企业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600200" y="4470400"/>
            <a:ext cx="1689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私有化部署主要客户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939800" y="4826000"/>
            <a:ext cx="82169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金融机构、大型企业、政府单位，核心需求是数据安全、合规审计、定制化集成。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81050" y="5403850"/>
            <a:ext cx="8445500" cy="1231900"/>
          </a:xfrm>
          <a:custGeom>
            <a:avLst/>
            <a:gdLst/>
            <a:ahLst/>
            <a:cxnLst/>
            <a:rect l="l" t="t" r="r" b="b"/>
            <a:pathLst>
              <a:path w="8445500" h="1231900">
                <a:moveTo>
                  <a:pt x="50804" y="0"/>
                </a:moveTo>
                <a:lnTo>
                  <a:pt x="8394696" y="0"/>
                </a:lnTo>
                <a:cubicBezTo>
                  <a:pt x="8422754" y="0"/>
                  <a:pt x="8445500" y="22746"/>
                  <a:pt x="8445500" y="50804"/>
                </a:cubicBezTo>
                <a:lnTo>
                  <a:pt x="8445500" y="1181096"/>
                </a:lnTo>
                <a:cubicBezTo>
                  <a:pt x="8445500" y="1209154"/>
                  <a:pt x="8422754" y="1231900"/>
                  <a:pt x="8394696" y="1231900"/>
                </a:cubicBezTo>
                <a:lnTo>
                  <a:pt x="50804" y="1231900"/>
                </a:lnTo>
                <a:cubicBezTo>
                  <a:pt x="22746" y="1231900"/>
                  <a:pt x="0" y="1209154"/>
                  <a:pt x="0" y="1181096"/>
                </a:cubicBezTo>
                <a:lnTo>
                  <a:pt x="0" y="50804"/>
                </a:lnTo>
                <a:cubicBezTo>
                  <a:pt x="0" y="22764"/>
                  <a:pt x="22764" y="0"/>
                  <a:pt x="50804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939800" y="5588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3" name="Shape 21"/>
          <p:cNvSpPr/>
          <p:nvPr/>
        </p:nvSpPr>
        <p:spPr>
          <a:xfrm>
            <a:off x="1079500" y="5740400"/>
            <a:ext cx="228600" cy="203200"/>
          </a:xfrm>
          <a:custGeom>
            <a:avLst/>
            <a:gdLst/>
            <a:ahLst/>
            <a:cxnLst/>
            <a:rect l="l" t="t" r="r" b="b"/>
            <a:pathLst>
              <a:path w="228600" h="203200">
                <a:moveTo>
                  <a:pt x="143193" y="476"/>
                </a:moveTo>
                <a:cubicBezTo>
                  <a:pt x="136446" y="-1468"/>
                  <a:pt x="129421" y="2461"/>
                  <a:pt x="127476" y="9207"/>
                </a:cubicBezTo>
                <a:lnTo>
                  <a:pt x="76676" y="187008"/>
                </a:lnTo>
                <a:cubicBezTo>
                  <a:pt x="74732" y="193754"/>
                  <a:pt x="78661" y="200779"/>
                  <a:pt x="85408" y="202724"/>
                </a:cubicBezTo>
                <a:cubicBezTo>
                  <a:pt x="92154" y="204668"/>
                  <a:pt x="99179" y="200739"/>
                  <a:pt x="101124" y="193993"/>
                </a:cubicBezTo>
                <a:lnTo>
                  <a:pt x="151924" y="16193"/>
                </a:lnTo>
                <a:cubicBezTo>
                  <a:pt x="153868" y="9446"/>
                  <a:pt x="149939" y="2421"/>
                  <a:pt x="143192" y="476"/>
                </a:cubicBezTo>
                <a:close/>
                <a:moveTo>
                  <a:pt x="168831" y="54491"/>
                </a:moveTo>
                <a:cubicBezTo>
                  <a:pt x="163870" y="59452"/>
                  <a:pt x="163870" y="67508"/>
                  <a:pt x="168831" y="72469"/>
                </a:cubicBezTo>
                <a:lnTo>
                  <a:pt x="197961" y="101600"/>
                </a:lnTo>
                <a:lnTo>
                  <a:pt x="168831" y="130731"/>
                </a:lnTo>
                <a:cubicBezTo>
                  <a:pt x="163870" y="135692"/>
                  <a:pt x="163870" y="143748"/>
                  <a:pt x="168831" y="148709"/>
                </a:cubicBezTo>
                <a:cubicBezTo>
                  <a:pt x="173792" y="153670"/>
                  <a:pt x="181848" y="153670"/>
                  <a:pt x="186809" y="148709"/>
                </a:cubicBezTo>
                <a:lnTo>
                  <a:pt x="224909" y="110609"/>
                </a:lnTo>
                <a:cubicBezTo>
                  <a:pt x="229870" y="105648"/>
                  <a:pt x="229870" y="97592"/>
                  <a:pt x="224909" y="92631"/>
                </a:cubicBezTo>
                <a:lnTo>
                  <a:pt x="186809" y="54531"/>
                </a:lnTo>
                <a:cubicBezTo>
                  <a:pt x="181848" y="49570"/>
                  <a:pt x="173792" y="49570"/>
                  <a:pt x="168831" y="54531"/>
                </a:cubicBezTo>
                <a:close/>
                <a:moveTo>
                  <a:pt x="59809" y="54491"/>
                </a:moveTo>
                <a:cubicBezTo>
                  <a:pt x="54848" y="49530"/>
                  <a:pt x="46792" y="49530"/>
                  <a:pt x="41831" y="54491"/>
                </a:cubicBezTo>
                <a:lnTo>
                  <a:pt x="3731" y="92591"/>
                </a:lnTo>
                <a:cubicBezTo>
                  <a:pt x="-1230" y="97552"/>
                  <a:pt x="-1230" y="105608"/>
                  <a:pt x="3731" y="110569"/>
                </a:cubicBezTo>
                <a:lnTo>
                  <a:pt x="41831" y="148669"/>
                </a:lnTo>
                <a:cubicBezTo>
                  <a:pt x="46792" y="153630"/>
                  <a:pt x="54848" y="153630"/>
                  <a:pt x="59809" y="148669"/>
                </a:cubicBezTo>
                <a:cubicBezTo>
                  <a:pt x="64770" y="143708"/>
                  <a:pt x="64770" y="135652"/>
                  <a:pt x="59809" y="130691"/>
                </a:cubicBezTo>
                <a:lnTo>
                  <a:pt x="30678" y="101600"/>
                </a:lnTo>
                <a:lnTo>
                  <a:pt x="59769" y="72469"/>
                </a:lnTo>
                <a:cubicBezTo>
                  <a:pt x="64730" y="67508"/>
                  <a:pt x="64730" y="59452"/>
                  <a:pt x="59769" y="54491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24" name="Text 22"/>
          <p:cNvSpPr/>
          <p:nvPr/>
        </p:nvSpPr>
        <p:spPr>
          <a:xfrm>
            <a:off x="1600200" y="5562600"/>
            <a:ext cx="1625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技术开发者与ISV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600200" y="5867400"/>
            <a:ext cx="16129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MCP协议集成客户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939800" y="6223000"/>
            <a:ext cx="82169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AI应用开发者、RPA厂商、系统集成商，核心需求是设备能力调用、API标准化、大规模并发。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9759950" y="1784350"/>
            <a:ext cx="5981700" cy="3873500"/>
          </a:xfrm>
          <a:custGeom>
            <a:avLst/>
            <a:gdLst/>
            <a:ahLst/>
            <a:cxnLst/>
            <a:rect l="l" t="t" r="r" b="b"/>
            <a:pathLst>
              <a:path w="5981700" h="3873500">
                <a:moveTo>
                  <a:pt x="50782" y="0"/>
                </a:moveTo>
                <a:lnTo>
                  <a:pt x="5930918" y="0"/>
                </a:lnTo>
                <a:cubicBezTo>
                  <a:pt x="5958964" y="0"/>
                  <a:pt x="5981700" y="22736"/>
                  <a:pt x="5981700" y="50782"/>
                </a:cubicBezTo>
                <a:lnTo>
                  <a:pt x="5981700" y="3822718"/>
                </a:lnTo>
                <a:cubicBezTo>
                  <a:pt x="5981700" y="3850764"/>
                  <a:pt x="5958964" y="3873500"/>
                  <a:pt x="5930918" y="3873500"/>
                </a:cubicBezTo>
                <a:lnTo>
                  <a:pt x="50782" y="3873500"/>
                </a:lnTo>
                <a:cubicBezTo>
                  <a:pt x="22736" y="3873500"/>
                  <a:pt x="0" y="3850764"/>
                  <a:pt x="0" y="3822718"/>
                </a:cubicBezTo>
                <a:lnTo>
                  <a:pt x="0" y="50782"/>
                </a:lnTo>
                <a:cubicBezTo>
                  <a:pt x="0" y="22736"/>
                  <a:pt x="22736" y="0"/>
                  <a:pt x="50782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10020300" y="2044700"/>
            <a:ext cx="55880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市场规模估算</a:t>
            </a:r>
            <a:endParaRPr lang="en-US" sz="1600" dirty="0"/>
          </a:p>
        </p:txBody>
      </p:sp>
      <p:pic>
        <p:nvPicPr>
          <p:cNvPr id="29" name="Image 0" descr="https://kimi-img.moonshot.cn/pub/slides/25-12-24-23:10:10-d5604kmf5kub4gtplv80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020300" y="2603500"/>
            <a:ext cx="5461000" cy="2794000"/>
          </a:xfrm>
          <a:prstGeom prst="roundRect">
            <a:avLst>
              <a:gd name="adj" fmla="val 0"/>
            </a:avLst>
          </a:prstGeom>
        </p:spPr>
      </p:pic>
      <p:sp>
        <p:nvSpPr>
          <p:cNvPr id="30" name="Shape 27"/>
          <p:cNvSpPr/>
          <p:nvPr/>
        </p:nvSpPr>
        <p:spPr>
          <a:xfrm>
            <a:off x="9759950" y="5873750"/>
            <a:ext cx="5981700" cy="2819400"/>
          </a:xfrm>
          <a:custGeom>
            <a:avLst/>
            <a:gdLst/>
            <a:ahLst/>
            <a:cxnLst/>
            <a:rect l="l" t="t" r="r" b="b"/>
            <a:pathLst>
              <a:path w="5981700" h="2819400">
                <a:moveTo>
                  <a:pt x="50806" y="0"/>
                </a:moveTo>
                <a:lnTo>
                  <a:pt x="5930894" y="0"/>
                </a:lnTo>
                <a:cubicBezTo>
                  <a:pt x="5958954" y="0"/>
                  <a:pt x="5981700" y="22746"/>
                  <a:pt x="5981700" y="50806"/>
                </a:cubicBezTo>
                <a:lnTo>
                  <a:pt x="5981700" y="2768594"/>
                </a:lnTo>
                <a:cubicBezTo>
                  <a:pt x="5981700" y="2796654"/>
                  <a:pt x="5958954" y="2819400"/>
                  <a:pt x="5930894" y="2819400"/>
                </a:cubicBezTo>
                <a:lnTo>
                  <a:pt x="50806" y="2819400"/>
                </a:lnTo>
                <a:cubicBezTo>
                  <a:pt x="22746" y="2819400"/>
                  <a:pt x="0" y="2796654"/>
                  <a:pt x="0" y="2768594"/>
                </a:cubicBezTo>
                <a:lnTo>
                  <a:pt x="0" y="50806"/>
                </a:lnTo>
                <a:cubicBezTo>
                  <a:pt x="0" y="22765"/>
                  <a:pt x="22765" y="0"/>
                  <a:pt x="50806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98C9A3">
                <a:alpha val="30196"/>
              </a:srgbClr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9969500" y="6083300"/>
            <a:ext cx="56769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市场机遇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9969500" y="6616700"/>
            <a:ext cx="1727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TAM (总潜在市场)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14907716" y="6591300"/>
            <a:ext cx="749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$150亿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9969500" y="7073900"/>
            <a:ext cx="1727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SAM (可服务市场)</a:t>
            </a:r>
            <a:endParaRPr lang="en-US" sz="1600" dirty="0"/>
          </a:p>
        </p:txBody>
      </p:sp>
      <p:sp>
        <p:nvSpPr>
          <p:cNvPr id="35" name="Text 32"/>
          <p:cNvSpPr/>
          <p:nvPr/>
        </p:nvSpPr>
        <p:spPr>
          <a:xfrm>
            <a:off x="14980345" y="7048500"/>
            <a:ext cx="673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$30亿</a:t>
            </a:r>
            <a:endParaRPr lang="en-US" sz="1600" dirty="0"/>
          </a:p>
        </p:txBody>
      </p:sp>
      <p:sp>
        <p:nvSpPr>
          <p:cNvPr id="36" name="Text 33"/>
          <p:cNvSpPr/>
          <p:nvPr/>
        </p:nvSpPr>
        <p:spPr>
          <a:xfrm>
            <a:off x="9969500" y="7531100"/>
            <a:ext cx="1752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SOM (可获得市场)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15104864" y="7505700"/>
            <a:ext cx="558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$3亿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9969500" y="7969250"/>
            <a:ext cx="5562600" cy="12700"/>
          </a:xfrm>
          <a:custGeom>
            <a:avLst/>
            <a:gdLst/>
            <a:ahLst/>
            <a:cxnLst/>
            <a:rect l="l" t="t" r="r" b="b"/>
            <a:pathLst>
              <a:path w="5562600" h="12700">
                <a:moveTo>
                  <a:pt x="0" y="0"/>
                </a:moveTo>
                <a:lnTo>
                  <a:pt x="5562600" y="0"/>
                </a:lnTo>
                <a:lnTo>
                  <a:pt x="55626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3C8082">
              <a:alpha val="30196"/>
            </a:srgbClr>
          </a:solidFill>
          <a:ln/>
        </p:spPr>
      </p:sp>
      <p:sp>
        <p:nvSpPr>
          <p:cNvPr id="39" name="Text 36"/>
          <p:cNvSpPr/>
          <p:nvPr/>
        </p:nvSpPr>
        <p:spPr>
          <a:xfrm>
            <a:off x="9969500" y="8128000"/>
            <a:ext cx="165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5年目标市场份额</a:t>
            </a:r>
            <a:endParaRPr lang="en-US" sz="1600" dirty="0"/>
          </a:p>
        </p:txBody>
      </p:sp>
      <p:sp>
        <p:nvSpPr>
          <p:cNvPr id="40" name="Text 37"/>
          <p:cNvSpPr/>
          <p:nvPr/>
        </p:nvSpPr>
        <p:spPr>
          <a:xfrm>
            <a:off x="15194955" y="8077200"/>
            <a:ext cx="4953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2%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d80ce3dfffe4d850b214fe282ae83a1f41fbf75f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180" r="180" t="0" b="0"/>
          <a:stretch/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3C8082">
                  <a:alpha val="5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08000" y="17145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" y="0"/>
                </a:moveTo>
                <a:lnTo>
                  <a:pt x="965200" y="0"/>
                </a:lnTo>
                <a:cubicBezTo>
                  <a:pt x="993237" y="0"/>
                  <a:pt x="1016000" y="22763"/>
                  <a:pt x="1016000" y="50800"/>
                </a:cubicBezTo>
                <a:lnTo>
                  <a:pt x="1016000" y="965200"/>
                </a:lnTo>
                <a:cubicBezTo>
                  <a:pt x="1016000" y="993237"/>
                  <a:pt x="993237" y="1016000"/>
                  <a:pt x="965200" y="1016000"/>
                </a:cubicBez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5" name="Text 2"/>
          <p:cNvSpPr/>
          <p:nvPr/>
        </p:nvSpPr>
        <p:spPr>
          <a:xfrm>
            <a:off x="814983" y="1968500"/>
            <a:ext cx="635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07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828800" y="1714500"/>
            <a:ext cx="76200" cy="1016000"/>
          </a:xfrm>
          <a:custGeom>
            <a:avLst/>
            <a:gdLst/>
            <a:ahLst/>
            <a:cxnLst/>
            <a:rect l="l" t="t" r="r" b="b"/>
            <a:pathLst>
              <a:path w="76200" h="1016000">
                <a:moveTo>
                  <a:pt x="0" y="0"/>
                </a:moveTo>
                <a:lnTo>
                  <a:pt x="76200" y="0"/>
                </a:lnTo>
                <a:lnTo>
                  <a:pt x="762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Text 4"/>
          <p:cNvSpPr/>
          <p:nvPr/>
        </p:nvSpPr>
        <p:spPr>
          <a:xfrm>
            <a:off x="508000" y="3136900"/>
            <a:ext cx="44196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发展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路线图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508000" y="5727700"/>
            <a:ext cx="41148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分阶段实施策略，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快速验证市场并持续迭代优化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08000" y="7264400"/>
            <a:ext cx="812800" cy="25400"/>
          </a:xfrm>
          <a:custGeom>
            <a:avLst/>
            <a:gdLst/>
            <a:ahLst/>
            <a:cxnLst/>
            <a:rect l="l" t="t" r="r" b="b"/>
            <a:pathLst>
              <a:path w="812800" h="25400">
                <a:moveTo>
                  <a:pt x="0" y="0"/>
                </a:moveTo>
                <a:lnTo>
                  <a:pt x="812800" y="0"/>
                </a:lnTo>
                <a:lnTo>
                  <a:pt x="81280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10" name="Text 7"/>
          <p:cNvSpPr/>
          <p:nvPr/>
        </p:nvSpPr>
        <p:spPr>
          <a:xfrm>
            <a:off x="1524000" y="7124700"/>
            <a:ext cx="1981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spc="160" kern="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CHAPTER SEVEN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609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0798" y="0"/>
                </a:moveTo>
                <a:lnTo>
                  <a:pt x="558802" y="0"/>
                </a:lnTo>
                <a:cubicBezTo>
                  <a:pt x="586857" y="0"/>
                  <a:pt x="609600" y="22743"/>
                  <a:pt x="609600" y="50798"/>
                </a:cubicBezTo>
                <a:lnTo>
                  <a:pt x="609600" y="558802"/>
                </a:lnTo>
                <a:cubicBezTo>
                  <a:pt x="609600" y="586857"/>
                  <a:pt x="586857" y="609600"/>
                  <a:pt x="558802" y="609600"/>
                </a:cubicBezTo>
                <a:lnTo>
                  <a:pt x="50798" y="609600"/>
                </a:lnTo>
                <a:cubicBezTo>
                  <a:pt x="22743" y="609600"/>
                  <a:pt x="0" y="586857"/>
                  <a:pt x="0" y="5588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" name="Shape 1"/>
          <p:cNvSpPr/>
          <p:nvPr/>
        </p:nvSpPr>
        <p:spPr>
          <a:xfrm>
            <a:off x="654050" y="7874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285750" y="23812"/>
                </a:moveTo>
                <a:cubicBezTo>
                  <a:pt x="285750" y="18306"/>
                  <a:pt x="282922" y="13196"/>
                  <a:pt x="278209" y="10319"/>
                </a:cubicBezTo>
                <a:cubicBezTo>
                  <a:pt x="273496" y="7441"/>
                  <a:pt x="267692" y="7144"/>
                  <a:pt x="262781" y="9624"/>
                </a:cubicBezTo>
                <a:lnTo>
                  <a:pt x="205135" y="38447"/>
                </a:lnTo>
                <a:lnTo>
                  <a:pt x="116136" y="8731"/>
                </a:lnTo>
                <a:cubicBezTo>
                  <a:pt x="112117" y="7392"/>
                  <a:pt x="107801" y="7689"/>
                  <a:pt x="104031" y="9575"/>
                </a:cubicBezTo>
                <a:lnTo>
                  <a:pt x="40531" y="41325"/>
                </a:lnTo>
                <a:cubicBezTo>
                  <a:pt x="35123" y="44053"/>
                  <a:pt x="31750" y="49560"/>
                  <a:pt x="31750" y="55563"/>
                </a:cubicBezTo>
                <a:lnTo>
                  <a:pt x="31750" y="230188"/>
                </a:lnTo>
                <a:cubicBezTo>
                  <a:pt x="31750" y="235694"/>
                  <a:pt x="34578" y="240804"/>
                  <a:pt x="39291" y="243681"/>
                </a:cubicBezTo>
                <a:cubicBezTo>
                  <a:pt x="44004" y="246559"/>
                  <a:pt x="49808" y="246856"/>
                  <a:pt x="54719" y="244376"/>
                </a:cubicBezTo>
                <a:lnTo>
                  <a:pt x="112316" y="215553"/>
                </a:lnTo>
                <a:lnTo>
                  <a:pt x="198289" y="244227"/>
                </a:lnTo>
                <a:cubicBezTo>
                  <a:pt x="196155" y="241052"/>
                  <a:pt x="194072" y="237728"/>
                  <a:pt x="192038" y="234355"/>
                </a:cubicBezTo>
                <a:cubicBezTo>
                  <a:pt x="186581" y="225276"/>
                  <a:pt x="181173" y="214858"/>
                  <a:pt x="177155" y="203696"/>
                </a:cubicBezTo>
                <a:lnTo>
                  <a:pt x="126950" y="186978"/>
                </a:lnTo>
                <a:lnTo>
                  <a:pt x="126950" y="45839"/>
                </a:lnTo>
                <a:lnTo>
                  <a:pt x="190450" y="67022"/>
                </a:lnTo>
                <a:lnTo>
                  <a:pt x="190450" y="116284"/>
                </a:lnTo>
                <a:cubicBezTo>
                  <a:pt x="205829" y="98524"/>
                  <a:pt x="228650" y="87313"/>
                  <a:pt x="253950" y="87313"/>
                </a:cubicBezTo>
                <a:cubicBezTo>
                  <a:pt x="265162" y="87313"/>
                  <a:pt x="275878" y="89495"/>
                  <a:pt x="285700" y="93514"/>
                </a:cubicBezTo>
                <a:lnTo>
                  <a:pt x="285750" y="23812"/>
                </a:lnTo>
                <a:close/>
                <a:moveTo>
                  <a:pt x="254000" y="111125"/>
                </a:moveTo>
                <a:cubicBezTo>
                  <a:pt x="221109" y="111125"/>
                  <a:pt x="194469" y="137319"/>
                  <a:pt x="194469" y="169614"/>
                </a:cubicBezTo>
                <a:cubicBezTo>
                  <a:pt x="194469" y="203795"/>
                  <a:pt x="226268" y="244227"/>
                  <a:pt x="243384" y="263525"/>
                </a:cubicBezTo>
                <a:cubicBezTo>
                  <a:pt x="249138" y="269974"/>
                  <a:pt x="258911" y="269974"/>
                  <a:pt x="264666" y="263525"/>
                </a:cubicBezTo>
                <a:cubicBezTo>
                  <a:pt x="281781" y="244227"/>
                  <a:pt x="313581" y="203795"/>
                  <a:pt x="313581" y="169614"/>
                </a:cubicBezTo>
                <a:cubicBezTo>
                  <a:pt x="313581" y="137319"/>
                  <a:pt x="286941" y="111125"/>
                  <a:pt x="254050" y="111125"/>
                </a:cubicBezTo>
                <a:close/>
                <a:moveTo>
                  <a:pt x="234156" y="170656"/>
                </a:moveTo>
                <a:cubicBezTo>
                  <a:pt x="234156" y="159704"/>
                  <a:pt x="243048" y="150813"/>
                  <a:pt x="254000" y="150813"/>
                </a:cubicBezTo>
                <a:cubicBezTo>
                  <a:pt x="264952" y="150813"/>
                  <a:pt x="273844" y="159704"/>
                  <a:pt x="273844" y="170656"/>
                </a:cubicBezTo>
                <a:cubicBezTo>
                  <a:pt x="273844" y="181608"/>
                  <a:pt x="264952" y="190500"/>
                  <a:pt x="254000" y="190500"/>
                </a:cubicBezTo>
                <a:cubicBezTo>
                  <a:pt x="243048" y="190500"/>
                  <a:pt x="234156" y="181608"/>
                  <a:pt x="234156" y="170656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" name="Text 2"/>
          <p:cNvSpPr/>
          <p:nvPr/>
        </p:nvSpPr>
        <p:spPr>
          <a:xfrm>
            <a:off x="1320800" y="527050"/>
            <a:ext cx="11798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spc="80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ROADMAP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320800" y="812800"/>
            <a:ext cx="35179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产品路线图与里程碑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320800" y="1473200"/>
            <a:ext cx="1016000" cy="50800"/>
          </a:xfrm>
          <a:custGeom>
            <a:avLst/>
            <a:gdLst/>
            <a:ahLst/>
            <a:cxnLst/>
            <a:rect l="l" t="t" r="r" b="b"/>
            <a:pathLst>
              <a:path w="1016000" h="508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Shape 5"/>
          <p:cNvSpPr/>
          <p:nvPr/>
        </p:nvSpPr>
        <p:spPr>
          <a:xfrm>
            <a:off x="533400" y="1727200"/>
            <a:ext cx="3632200" cy="6908800"/>
          </a:xfrm>
          <a:custGeom>
            <a:avLst/>
            <a:gdLst/>
            <a:ahLst/>
            <a:cxnLst/>
            <a:rect l="l" t="t" r="r" b="b"/>
            <a:pathLst>
              <a:path w="3632200" h="6908800">
                <a:moveTo>
                  <a:pt x="50800" y="0"/>
                </a:moveTo>
                <a:lnTo>
                  <a:pt x="3581386" y="0"/>
                </a:lnTo>
                <a:cubicBezTo>
                  <a:pt x="3609450" y="0"/>
                  <a:pt x="3632200" y="22750"/>
                  <a:pt x="3632200" y="50814"/>
                </a:cubicBezTo>
                <a:lnTo>
                  <a:pt x="3632200" y="6857986"/>
                </a:lnTo>
                <a:cubicBezTo>
                  <a:pt x="3632200" y="6886050"/>
                  <a:pt x="3609450" y="6908800"/>
                  <a:pt x="3581386" y="6908800"/>
                </a:cubicBezTo>
                <a:lnTo>
                  <a:pt x="50800" y="6908800"/>
                </a:lnTo>
                <a:cubicBezTo>
                  <a:pt x="22763" y="6908800"/>
                  <a:pt x="0" y="6886037"/>
                  <a:pt x="0" y="68580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533400" y="1727200"/>
            <a:ext cx="50800" cy="6908800"/>
          </a:xfrm>
          <a:custGeom>
            <a:avLst/>
            <a:gdLst/>
            <a:ahLst/>
            <a:cxnLst/>
            <a:rect l="l" t="t" r="r" b="b"/>
            <a:pathLst>
              <a:path w="50800" h="6908800">
                <a:moveTo>
                  <a:pt x="50800" y="0"/>
                </a:moveTo>
                <a:lnTo>
                  <a:pt x="50800" y="0"/>
                </a:lnTo>
                <a:lnTo>
                  <a:pt x="50800" y="6908800"/>
                </a:lnTo>
                <a:lnTo>
                  <a:pt x="50800" y="6908800"/>
                </a:lnTo>
                <a:cubicBezTo>
                  <a:pt x="22763" y="6908800"/>
                  <a:pt x="0" y="6886037"/>
                  <a:pt x="0" y="68580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9" name="Shape 7"/>
          <p:cNvSpPr/>
          <p:nvPr/>
        </p:nvSpPr>
        <p:spPr>
          <a:xfrm>
            <a:off x="762000" y="193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10" name="Text 8"/>
          <p:cNvSpPr/>
          <p:nvPr/>
        </p:nvSpPr>
        <p:spPr>
          <a:xfrm>
            <a:off x="983258" y="2006600"/>
            <a:ext cx="177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371600" y="2006600"/>
            <a:ext cx="1028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第一阶段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62000" y="2590800"/>
            <a:ext cx="32893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0-6个月 | MVP版本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62000" y="2946400"/>
            <a:ext cx="3289300" cy="367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核心功能：</a:t>
            </a:r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设备接入与管理、基础隧道服务、VNC远程控制、简单API接口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62000" y="6762750"/>
            <a:ext cx="32893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目标市场：</a:t>
            </a:r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中小App开发团队与电商运营者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768350" y="7448550"/>
            <a:ext cx="3187700" cy="977900"/>
          </a:xfrm>
          <a:custGeom>
            <a:avLst/>
            <a:gdLst/>
            <a:ahLst/>
            <a:cxnLst/>
            <a:rect l="l" t="t" r="r" b="b"/>
            <a:pathLst>
              <a:path w="3187700" h="977900">
                <a:moveTo>
                  <a:pt x="50802" y="0"/>
                </a:moveTo>
                <a:lnTo>
                  <a:pt x="3136898" y="0"/>
                </a:lnTo>
                <a:cubicBezTo>
                  <a:pt x="3164955" y="0"/>
                  <a:pt x="3187700" y="22745"/>
                  <a:pt x="3187700" y="50802"/>
                </a:cubicBezTo>
                <a:lnTo>
                  <a:pt x="3187700" y="927098"/>
                </a:lnTo>
                <a:cubicBezTo>
                  <a:pt x="3187700" y="955155"/>
                  <a:pt x="3164955" y="977900"/>
                  <a:pt x="3136898" y="977900"/>
                </a:cubicBezTo>
                <a:lnTo>
                  <a:pt x="50802" y="977900"/>
                </a:lnTo>
                <a:cubicBezTo>
                  <a:pt x="22745" y="977900"/>
                  <a:pt x="0" y="955155"/>
                  <a:pt x="0" y="927098"/>
                </a:cubicBezTo>
                <a:lnTo>
                  <a:pt x="0" y="50802"/>
                </a:lnTo>
                <a:cubicBezTo>
                  <a:pt x="0" y="22764"/>
                  <a:pt x="22764" y="0"/>
                  <a:pt x="50802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76300" y="7556500"/>
            <a:ext cx="3060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里程碑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76300" y="7861300"/>
            <a:ext cx="3048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完成10个种子客户验证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876300" y="8115300"/>
            <a:ext cx="3048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获得首轮融资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394200" y="1727200"/>
            <a:ext cx="3632200" cy="6908800"/>
          </a:xfrm>
          <a:custGeom>
            <a:avLst/>
            <a:gdLst/>
            <a:ahLst/>
            <a:cxnLst/>
            <a:rect l="l" t="t" r="r" b="b"/>
            <a:pathLst>
              <a:path w="3632200" h="6908800">
                <a:moveTo>
                  <a:pt x="50800" y="0"/>
                </a:moveTo>
                <a:lnTo>
                  <a:pt x="3581386" y="0"/>
                </a:lnTo>
                <a:cubicBezTo>
                  <a:pt x="3609450" y="0"/>
                  <a:pt x="3632200" y="22750"/>
                  <a:pt x="3632200" y="50814"/>
                </a:cubicBezTo>
                <a:lnTo>
                  <a:pt x="3632200" y="6857986"/>
                </a:lnTo>
                <a:cubicBezTo>
                  <a:pt x="3632200" y="6886050"/>
                  <a:pt x="3609450" y="6908800"/>
                  <a:pt x="3581386" y="6908800"/>
                </a:cubicBezTo>
                <a:lnTo>
                  <a:pt x="50800" y="6908800"/>
                </a:lnTo>
                <a:cubicBezTo>
                  <a:pt x="22763" y="6908800"/>
                  <a:pt x="0" y="6886037"/>
                  <a:pt x="0" y="68580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4394200" y="1727200"/>
            <a:ext cx="50800" cy="6908800"/>
          </a:xfrm>
          <a:custGeom>
            <a:avLst/>
            <a:gdLst/>
            <a:ahLst/>
            <a:cxnLst/>
            <a:rect l="l" t="t" r="r" b="b"/>
            <a:pathLst>
              <a:path w="50800" h="6908800">
                <a:moveTo>
                  <a:pt x="50800" y="0"/>
                </a:moveTo>
                <a:lnTo>
                  <a:pt x="50800" y="0"/>
                </a:lnTo>
                <a:lnTo>
                  <a:pt x="50800" y="6908800"/>
                </a:lnTo>
                <a:lnTo>
                  <a:pt x="50800" y="6908800"/>
                </a:lnTo>
                <a:cubicBezTo>
                  <a:pt x="22763" y="6908800"/>
                  <a:pt x="0" y="6886037"/>
                  <a:pt x="0" y="68580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1" name="Shape 19"/>
          <p:cNvSpPr/>
          <p:nvPr/>
        </p:nvSpPr>
        <p:spPr>
          <a:xfrm>
            <a:off x="4622800" y="193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2" name="Text 20"/>
          <p:cNvSpPr/>
          <p:nvPr/>
        </p:nvSpPr>
        <p:spPr>
          <a:xfrm>
            <a:off x="4829175" y="2006600"/>
            <a:ext cx="203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2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232400" y="2006600"/>
            <a:ext cx="1028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第二阶段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622800" y="2590800"/>
            <a:ext cx="32893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6-18个月 | 功能完善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622800" y="2946400"/>
            <a:ext cx="3289300" cy="394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新增功能：</a:t>
            </a:r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 Agent基础能力、RPA流程引擎、MCP协议支持、私有化部署选项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622800" y="7051675"/>
            <a:ext cx="3289300" cy="2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目标市场：</a:t>
            </a:r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扩展至大型企业试点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629150" y="7448550"/>
            <a:ext cx="3187700" cy="977900"/>
          </a:xfrm>
          <a:custGeom>
            <a:avLst/>
            <a:gdLst/>
            <a:ahLst/>
            <a:cxnLst/>
            <a:rect l="l" t="t" r="r" b="b"/>
            <a:pathLst>
              <a:path w="3187700" h="977900">
                <a:moveTo>
                  <a:pt x="50802" y="0"/>
                </a:moveTo>
                <a:lnTo>
                  <a:pt x="3136898" y="0"/>
                </a:lnTo>
                <a:cubicBezTo>
                  <a:pt x="3164955" y="0"/>
                  <a:pt x="3187700" y="22745"/>
                  <a:pt x="3187700" y="50802"/>
                </a:cubicBezTo>
                <a:lnTo>
                  <a:pt x="3187700" y="927098"/>
                </a:lnTo>
                <a:cubicBezTo>
                  <a:pt x="3187700" y="955155"/>
                  <a:pt x="3164955" y="977900"/>
                  <a:pt x="3136898" y="977900"/>
                </a:cubicBezTo>
                <a:lnTo>
                  <a:pt x="50802" y="977900"/>
                </a:lnTo>
                <a:cubicBezTo>
                  <a:pt x="22745" y="977900"/>
                  <a:pt x="0" y="955155"/>
                  <a:pt x="0" y="927098"/>
                </a:cubicBezTo>
                <a:lnTo>
                  <a:pt x="0" y="50802"/>
                </a:lnTo>
                <a:cubicBezTo>
                  <a:pt x="0" y="22764"/>
                  <a:pt x="22764" y="0"/>
                  <a:pt x="50802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737100" y="7556500"/>
            <a:ext cx="3060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里程碑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737100" y="7861300"/>
            <a:ext cx="3048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100个付费客户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737100" y="8115300"/>
            <a:ext cx="3048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ARR达到500万美元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8255000" y="1727200"/>
            <a:ext cx="3632200" cy="6908800"/>
          </a:xfrm>
          <a:custGeom>
            <a:avLst/>
            <a:gdLst/>
            <a:ahLst/>
            <a:cxnLst/>
            <a:rect l="l" t="t" r="r" b="b"/>
            <a:pathLst>
              <a:path w="3632200" h="6908800">
                <a:moveTo>
                  <a:pt x="50800" y="0"/>
                </a:moveTo>
                <a:lnTo>
                  <a:pt x="3581386" y="0"/>
                </a:lnTo>
                <a:cubicBezTo>
                  <a:pt x="3609450" y="0"/>
                  <a:pt x="3632200" y="22750"/>
                  <a:pt x="3632200" y="50814"/>
                </a:cubicBezTo>
                <a:lnTo>
                  <a:pt x="3632200" y="6857986"/>
                </a:lnTo>
                <a:cubicBezTo>
                  <a:pt x="3632200" y="6886050"/>
                  <a:pt x="3609450" y="6908800"/>
                  <a:pt x="3581386" y="6908800"/>
                </a:cubicBezTo>
                <a:lnTo>
                  <a:pt x="50800" y="6908800"/>
                </a:lnTo>
                <a:cubicBezTo>
                  <a:pt x="22763" y="6908800"/>
                  <a:pt x="0" y="6886037"/>
                  <a:pt x="0" y="68580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8255000" y="1727200"/>
            <a:ext cx="50800" cy="6908800"/>
          </a:xfrm>
          <a:custGeom>
            <a:avLst/>
            <a:gdLst/>
            <a:ahLst/>
            <a:cxnLst/>
            <a:rect l="l" t="t" r="r" b="b"/>
            <a:pathLst>
              <a:path w="50800" h="6908800">
                <a:moveTo>
                  <a:pt x="50800" y="0"/>
                </a:moveTo>
                <a:lnTo>
                  <a:pt x="50800" y="0"/>
                </a:lnTo>
                <a:lnTo>
                  <a:pt x="50800" y="6908800"/>
                </a:lnTo>
                <a:lnTo>
                  <a:pt x="50800" y="6908800"/>
                </a:lnTo>
                <a:cubicBezTo>
                  <a:pt x="22763" y="6908800"/>
                  <a:pt x="0" y="6886037"/>
                  <a:pt x="0" y="68580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33" name="Shape 31"/>
          <p:cNvSpPr/>
          <p:nvPr/>
        </p:nvSpPr>
        <p:spPr>
          <a:xfrm>
            <a:off x="8483600" y="193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34" name="Text 32"/>
          <p:cNvSpPr/>
          <p:nvPr/>
        </p:nvSpPr>
        <p:spPr>
          <a:xfrm>
            <a:off x="8688189" y="2006600"/>
            <a:ext cx="2159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A1D21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3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9093200" y="2006600"/>
            <a:ext cx="1028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第三阶段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8483600" y="2590800"/>
            <a:ext cx="32893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18-36个月 | 生态建设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8483600" y="2946400"/>
            <a:ext cx="3289300" cy="36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新增功能：</a:t>
            </a:r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MCP生态开放、高级AI能力、多区域部署、企业级安全加固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483600" y="6797675"/>
            <a:ext cx="3289300" cy="2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目标市场：</a:t>
            </a:r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ISV与特定行业深度渗透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8489950" y="7194550"/>
            <a:ext cx="3187700" cy="1231900"/>
          </a:xfrm>
          <a:custGeom>
            <a:avLst/>
            <a:gdLst/>
            <a:ahLst/>
            <a:cxnLst/>
            <a:rect l="l" t="t" r="r" b="b"/>
            <a:pathLst>
              <a:path w="3187700" h="1231900">
                <a:moveTo>
                  <a:pt x="50804" y="0"/>
                </a:moveTo>
                <a:lnTo>
                  <a:pt x="3136896" y="0"/>
                </a:lnTo>
                <a:cubicBezTo>
                  <a:pt x="3164954" y="0"/>
                  <a:pt x="3187700" y="22746"/>
                  <a:pt x="3187700" y="50804"/>
                </a:cubicBezTo>
                <a:lnTo>
                  <a:pt x="3187700" y="1181096"/>
                </a:lnTo>
                <a:cubicBezTo>
                  <a:pt x="3187700" y="1209154"/>
                  <a:pt x="3164954" y="1231900"/>
                  <a:pt x="3136896" y="1231900"/>
                </a:cubicBezTo>
                <a:lnTo>
                  <a:pt x="50804" y="1231900"/>
                </a:lnTo>
                <a:cubicBezTo>
                  <a:pt x="22746" y="1231900"/>
                  <a:pt x="0" y="1209154"/>
                  <a:pt x="0" y="1181096"/>
                </a:cubicBezTo>
                <a:lnTo>
                  <a:pt x="0" y="50804"/>
                </a:lnTo>
                <a:cubicBezTo>
                  <a:pt x="0" y="22764"/>
                  <a:pt x="22764" y="0"/>
                  <a:pt x="50804" y="0"/>
                </a:cubicBezTo>
                <a:close/>
              </a:path>
            </a:pathLst>
          </a:custGeom>
          <a:solidFill>
            <a:srgbClr val="98C9A3">
              <a:alpha val="10196"/>
            </a:srgbClr>
          </a:solidFill>
          <a:ln w="12700">
            <a:solidFill>
              <a:srgbClr val="98C9A3">
                <a:alpha val="30196"/>
              </a:srgbClr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8597900" y="7302500"/>
            <a:ext cx="3060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里程碑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597900" y="7607300"/>
            <a:ext cx="3048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1000个付费客户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8597900" y="7861300"/>
            <a:ext cx="3048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ARR达到5000万美元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8597900" y="8115300"/>
            <a:ext cx="3048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实现盈利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12115800" y="1727200"/>
            <a:ext cx="3632200" cy="6908800"/>
          </a:xfrm>
          <a:custGeom>
            <a:avLst/>
            <a:gdLst/>
            <a:ahLst/>
            <a:cxnLst/>
            <a:rect l="l" t="t" r="r" b="b"/>
            <a:pathLst>
              <a:path w="3632200" h="6908800">
                <a:moveTo>
                  <a:pt x="50800" y="0"/>
                </a:moveTo>
                <a:lnTo>
                  <a:pt x="3581386" y="0"/>
                </a:lnTo>
                <a:cubicBezTo>
                  <a:pt x="3609450" y="0"/>
                  <a:pt x="3632200" y="22750"/>
                  <a:pt x="3632200" y="50814"/>
                </a:cubicBezTo>
                <a:lnTo>
                  <a:pt x="3632200" y="6857986"/>
                </a:lnTo>
                <a:cubicBezTo>
                  <a:pt x="3632200" y="6886050"/>
                  <a:pt x="3609450" y="6908800"/>
                  <a:pt x="3581386" y="6908800"/>
                </a:cubicBezTo>
                <a:lnTo>
                  <a:pt x="50800" y="6908800"/>
                </a:lnTo>
                <a:cubicBezTo>
                  <a:pt x="22763" y="6908800"/>
                  <a:pt x="0" y="6886037"/>
                  <a:pt x="0" y="68580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12115800" y="1727200"/>
            <a:ext cx="50800" cy="6908800"/>
          </a:xfrm>
          <a:custGeom>
            <a:avLst/>
            <a:gdLst/>
            <a:ahLst/>
            <a:cxnLst/>
            <a:rect l="l" t="t" r="r" b="b"/>
            <a:pathLst>
              <a:path w="50800" h="6908800">
                <a:moveTo>
                  <a:pt x="50800" y="0"/>
                </a:moveTo>
                <a:lnTo>
                  <a:pt x="50800" y="0"/>
                </a:lnTo>
                <a:lnTo>
                  <a:pt x="50800" y="6908800"/>
                </a:lnTo>
                <a:lnTo>
                  <a:pt x="50800" y="6908800"/>
                </a:lnTo>
                <a:cubicBezTo>
                  <a:pt x="22763" y="6908800"/>
                  <a:pt x="0" y="6886037"/>
                  <a:pt x="0" y="68580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46" name="Shape 44"/>
          <p:cNvSpPr/>
          <p:nvPr/>
        </p:nvSpPr>
        <p:spPr>
          <a:xfrm>
            <a:off x="12344400" y="193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47" name="Text 45"/>
          <p:cNvSpPr/>
          <p:nvPr/>
        </p:nvSpPr>
        <p:spPr>
          <a:xfrm>
            <a:off x="12547600" y="2006600"/>
            <a:ext cx="2159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A1D21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4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12954000" y="2006600"/>
            <a:ext cx="1028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第四阶段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12344400" y="2590800"/>
            <a:ext cx="32893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36个月+ | 全球化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12344400" y="2946400"/>
            <a:ext cx="3289300" cy="394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新增功能：</a:t>
            </a:r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全球分布式架构、行业解决方案、合规认证体系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12344400" y="7051675"/>
            <a:ext cx="3289300" cy="2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目标市场：</a:t>
            </a:r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全球市场与头部企业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12350750" y="7448550"/>
            <a:ext cx="3187700" cy="977900"/>
          </a:xfrm>
          <a:custGeom>
            <a:avLst/>
            <a:gdLst/>
            <a:ahLst/>
            <a:cxnLst/>
            <a:rect l="l" t="t" r="r" b="b"/>
            <a:pathLst>
              <a:path w="3187700" h="977900">
                <a:moveTo>
                  <a:pt x="50802" y="0"/>
                </a:moveTo>
                <a:lnTo>
                  <a:pt x="3136898" y="0"/>
                </a:lnTo>
                <a:cubicBezTo>
                  <a:pt x="3164955" y="0"/>
                  <a:pt x="3187700" y="22745"/>
                  <a:pt x="3187700" y="50802"/>
                </a:cubicBezTo>
                <a:lnTo>
                  <a:pt x="3187700" y="927098"/>
                </a:lnTo>
                <a:cubicBezTo>
                  <a:pt x="3187700" y="955155"/>
                  <a:pt x="3164955" y="977900"/>
                  <a:pt x="3136898" y="977900"/>
                </a:cubicBezTo>
                <a:lnTo>
                  <a:pt x="50802" y="977900"/>
                </a:lnTo>
                <a:cubicBezTo>
                  <a:pt x="22745" y="977900"/>
                  <a:pt x="0" y="955155"/>
                  <a:pt x="0" y="927098"/>
                </a:cubicBezTo>
                <a:lnTo>
                  <a:pt x="0" y="50802"/>
                </a:lnTo>
                <a:cubicBezTo>
                  <a:pt x="0" y="22764"/>
                  <a:pt x="22764" y="0"/>
                  <a:pt x="50802" y="0"/>
                </a:cubicBezTo>
                <a:close/>
              </a:path>
            </a:pathLst>
          </a:custGeom>
          <a:solidFill>
            <a:srgbClr val="98C9A3">
              <a:alpha val="10196"/>
            </a:srgbClr>
          </a:solidFill>
          <a:ln w="12700">
            <a:solidFill>
              <a:srgbClr val="98C9A3">
                <a:alpha val="30196"/>
              </a:srgbClr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12458700" y="7556500"/>
            <a:ext cx="3060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里程碑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12458700" y="7861300"/>
            <a:ext cx="3048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成为行业标杆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12458700" y="8115300"/>
            <a:ext cx="3048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IPO准备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xueshu.com/7cf050cf588aae5ce9e5781c5931c02abd76d634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29087" b="29087"/>
          <a:stretch/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3C8082">
                  <a:alpha val="5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08000" y="17145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" y="0"/>
                </a:moveTo>
                <a:lnTo>
                  <a:pt x="965200" y="0"/>
                </a:lnTo>
                <a:cubicBezTo>
                  <a:pt x="993237" y="0"/>
                  <a:pt x="1016000" y="22763"/>
                  <a:pt x="1016000" y="50800"/>
                </a:cubicBezTo>
                <a:lnTo>
                  <a:pt x="1016000" y="965200"/>
                </a:lnTo>
                <a:cubicBezTo>
                  <a:pt x="1016000" y="993237"/>
                  <a:pt x="993237" y="1016000"/>
                  <a:pt x="965200" y="1016000"/>
                </a:cubicBez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5" name="Text 2"/>
          <p:cNvSpPr/>
          <p:nvPr/>
        </p:nvSpPr>
        <p:spPr>
          <a:xfrm>
            <a:off x="796727" y="1968500"/>
            <a:ext cx="6731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08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828800" y="1714500"/>
            <a:ext cx="76200" cy="1016000"/>
          </a:xfrm>
          <a:custGeom>
            <a:avLst/>
            <a:gdLst/>
            <a:ahLst/>
            <a:cxnLst/>
            <a:rect l="l" t="t" r="r" b="b"/>
            <a:pathLst>
              <a:path w="76200" h="1016000">
                <a:moveTo>
                  <a:pt x="0" y="0"/>
                </a:moveTo>
                <a:lnTo>
                  <a:pt x="76200" y="0"/>
                </a:lnTo>
                <a:lnTo>
                  <a:pt x="762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Text 4"/>
          <p:cNvSpPr/>
          <p:nvPr/>
        </p:nvSpPr>
        <p:spPr>
          <a:xfrm>
            <a:off x="508000" y="3136900"/>
            <a:ext cx="50292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投资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价值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508000" y="5727700"/>
            <a:ext cx="47244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稀缺的投资机遇，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抢占千亿设备管理市场的黄金赛道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08000" y="7264400"/>
            <a:ext cx="812800" cy="25400"/>
          </a:xfrm>
          <a:custGeom>
            <a:avLst/>
            <a:gdLst/>
            <a:ahLst/>
            <a:cxnLst/>
            <a:rect l="l" t="t" r="r" b="b"/>
            <a:pathLst>
              <a:path w="812800" h="25400">
                <a:moveTo>
                  <a:pt x="0" y="0"/>
                </a:moveTo>
                <a:lnTo>
                  <a:pt x="812800" y="0"/>
                </a:lnTo>
                <a:lnTo>
                  <a:pt x="81280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10" name="Text 7"/>
          <p:cNvSpPr/>
          <p:nvPr/>
        </p:nvSpPr>
        <p:spPr>
          <a:xfrm>
            <a:off x="1524000" y="7124700"/>
            <a:ext cx="1930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spc="160" kern="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CHAPTER EIGHT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609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0798" y="0"/>
                </a:moveTo>
                <a:lnTo>
                  <a:pt x="558802" y="0"/>
                </a:lnTo>
                <a:cubicBezTo>
                  <a:pt x="586857" y="0"/>
                  <a:pt x="609600" y="22743"/>
                  <a:pt x="609600" y="50798"/>
                </a:cubicBezTo>
                <a:lnTo>
                  <a:pt x="609600" y="558802"/>
                </a:lnTo>
                <a:cubicBezTo>
                  <a:pt x="609600" y="586857"/>
                  <a:pt x="586857" y="609600"/>
                  <a:pt x="558802" y="609600"/>
                </a:cubicBezTo>
                <a:lnTo>
                  <a:pt x="50798" y="609600"/>
                </a:lnTo>
                <a:cubicBezTo>
                  <a:pt x="22743" y="609600"/>
                  <a:pt x="0" y="586857"/>
                  <a:pt x="0" y="5588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" name="Shape 1"/>
          <p:cNvSpPr/>
          <p:nvPr/>
        </p:nvSpPr>
        <p:spPr>
          <a:xfrm>
            <a:off x="685800" y="7874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57894" y="16768"/>
                </a:moveTo>
                <a:cubicBezTo>
                  <a:pt x="60127" y="13742"/>
                  <a:pt x="63698" y="11906"/>
                  <a:pt x="67469" y="11906"/>
                </a:cubicBezTo>
                <a:lnTo>
                  <a:pt x="186531" y="11906"/>
                </a:lnTo>
                <a:cubicBezTo>
                  <a:pt x="190302" y="11906"/>
                  <a:pt x="193873" y="13692"/>
                  <a:pt x="196106" y="16768"/>
                </a:cubicBezTo>
                <a:lnTo>
                  <a:pt x="251668" y="92174"/>
                </a:lnTo>
                <a:cubicBezTo>
                  <a:pt x="255042" y="96738"/>
                  <a:pt x="254695" y="103039"/>
                  <a:pt x="250924" y="107255"/>
                </a:cubicBezTo>
                <a:lnTo>
                  <a:pt x="135830" y="234255"/>
                </a:lnTo>
                <a:cubicBezTo>
                  <a:pt x="133598" y="236736"/>
                  <a:pt x="130373" y="238175"/>
                  <a:pt x="127000" y="238175"/>
                </a:cubicBezTo>
                <a:cubicBezTo>
                  <a:pt x="123627" y="238175"/>
                  <a:pt x="120452" y="236736"/>
                  <a:pt x="118170" y="234255"/>
                </a:cubicBezTo>
                <a:lnTo>
                  <a:pt x="3076" y="107255"/>
                </a:lnTo>
                <a:cubicBezTo>
                  <a:pt x="-744" y="103039"/>
                  <a:pt x="-1042" y="96738"/>
                  <a:pt x="2332" y="92174"/>
                </a:cubicBezTo>
                <a:lnTo>
                  <a:pt x="57894" y="16768"/>
                </a:lnTo>
                <a:close/>
                <a:moveTo>
                  <a:pt x="76994" y="36513"/>
                </a:moveTo>
                <a:cubicBezTo>
                  <a:pt x="75357" y="37753"/>
                  <a:pt x="74910" y="39985"/>
                  <a:pt x="75952" y="41721"/>
                </a:cubicBezTo>
                <a:lnTo>
                  <a:pt x="104428" y="89198"/>
                </a:lnTo>
                <a:lnTo>
                  <a:pt x="31403" y="95250"/>
                </a:lnTo>
                <a:cubicBezTo>
                  <a:pt x="29369" y="95399"/>
                  <a:pt x="27781" y="97135"/>
                  <a:pt x="27781" y="99219"/>
                </a:cubicBezTo>
                <a:cubicBezTo>
                  <a:pt x="27781" y="101302"/>
                  <a:pt x="29369" y="102989"/>
                  <a:pt x="31403" y="103188"/>
                </a:cubicBezTo>
                <a:lnTo>
                  <a:pt x="126653" y="111125"/>
                </a:lnTo>
                <a:cubicBezTo>
                  <a:pt x="126851" y="111125"/>
                  <a:pt x="127099" y="111125"/>
                  <a:pt x="127298" y="111125"/>
                </a:cubicBezTo>
                <a:lnTo>
                  <a:pt x="222548" y="103188"/>
                </a:lnTo>
                <a:cubicBezTo>
                  <a:pt x="224582" y="103039"/>
                  <a:pt x="226169" y="101302"/>
                  <a:pt x="226169" y="99219"/>
                </a:cubicBezTo>
                <a:cubicBezTo>
                  <a:pt x="226169" y="97135"/>
                  <a:pt x="224582" y="95448"/>
                  <a:pt x="222548" y="95250"/>
                </a:cubicBezTo>
                <a:lnTo>
                  <a:pt x="149523" y="89148"/>
                </a:lnTo>
                <a:lnTo>
                  <a:pt x="177998" y="41721"/>
                </a:lnTo>
                <a:cubicBezTo>
                  <a:pt x="179040" y="39985"/>
                  <a:pt x="178594" y="37703"/>
                  <a:pt x="176957" y="36513"/>
                </a:cubicBezTo>
                <a:cubicBezTo>
                  <a:pt x="175320" y="35322"/>
                  <a:pt x="173038" y="35520"/>
                  <a:pt x="171648" y="37009"/>
                </a:cubicBezTo>
                <a:lnTo>
                  <a:pt x="127000" y="85427"/>
                </a:lnTo>
                <a:lnTo>
                  <a:pt x="82302" y="37009"/>
                </a:lnTo>
                <a:cubicBezTo>
                  <a:pt x="80913" y="35520"/>
                  <a:pt x="78631" y="35322"/>
                  <a:pt x="76994" y="36513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" name="Text 2"/>
          <p:cNvSpPr/>
          <p:nvPr/>
        </p:nvSpPr>
        <p:spPr>
          <a:xfrm>
            <a:off x="1320800" y="527050"/>
            <a:ext cx="282287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spc="80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INVESTMENT HIGHLIGHTS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320800" y="812800"/>
            <a:ext cx="35179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投资亮点与财务预测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320800" y="1473200"/>
            <a:ext cx="1016000" cy="50800"/>
          </a:xfrm>
          <a:custGeom>
            <a:avLst/>
            <a:gdLst/>
            <a:ahLst/>
            <a:cxnLst/>
            <a:rect l="l" t="t" r="r" b="b"/>
            <a:pathLst>
              <a:path w="1016000" h="508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Shape 5"/>
          <p:cNvSpPr/>
          <p:nvPr/>
        </p:nvSpPr>
        <p:spPr>
          <a:xfrm>
            <a:off x="514350" y="1733550"/>
            <a:ext cx="9004300" cy="6896100"/>
          </a:xfrm>
          <a:custGeom>
            <a:avLst/>
            <a:gdLst/>
            <a:ahLst/>
            <a:cxnLst/>
            <a:rect l="l" t="t" r="r" b="b"/>
            <a:pathLst>
              <a:path w="9004300" h="6896100">
                <a:moveTo>
                  <a:pt x="50824" y="0"/>
                </a:moveTo>
                <a:lnTo>
                  <a:pt x="8953476" y="0"/>
                </a:lnTo>
                <a:cubicBezTo>
                  <a:pt x="8981545" y="0"/>
                  <a:pt x="9004300" y="22755"/>
                  <a:pt x="9004300" y="50824"/>
                </a:cubicBezTo>
                <a:lnTo>
                  <a:pt x="9004300" y="6845276"/>
                </a:lnTo>
                <a:cubicBezTo>
                  <a:pt x="9004300" y="6873345"/>
                  <a:pt x="8981545" y="6896100"/>
                  <a:pt x="8953476" y="6896100"/>
                </a:cubicBezTo>
                <a:lnTo>
                  <a:pt x="50824" y="6896100"/>
                </a:lnTo>
                <a:cubicBezTo>
                  <a:pt x="22755" y="6896100"/>
                  <a:pt x="0" y="6873345"/>
                  <a:pt x="0" y="6845276"/>
                </a:cubicBezTo>
                <a:lnTo>
                  <a:pt x="0" y="50824"/>
                </a:lnTo>
                <a:cubicBezTo>
                  <a:pt x="0" y="22774"/>
                  <a:pt x="22774" y="0"/>
                  <a:pt x="50824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3900" y="1943100"/>
            <a:ext cx="8712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五大投资亮点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723900" y="24511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0"/>
                </a:moveTo>
                <a:lnTo>
                  <a:pt x="355600" y="0"/>
                </a:lnTo>
                <a:cubicBezTo>
                  <a:pt x="383637" y="0"/>
                  <a:pt x="406400" y="22763"/>
                  <a:pt x="406400" y="50800"/>
                </a:cubicBezTo>
                <a:lnTo>
                  <a:pt x="406400" y="355600"/>
                </a:lnTo>
                <a:cubicBezTo>
                  <a:pt x="406400" y="383637"/>
                  <a:pt x="383637" y="406400"/>
                  <a:pt x="3556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10" name="Text 8"/>
          <p:cNvSpPr/>
          <p:nvPr/>
        </p:nvSpPr>
        <p:spPr>
          <a:xfrm>
            <a:off x="898029" y="2501900"/>
            <a:ext cx="165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282700" y="2451100"/>
            <a:ext cx="6883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市场空间巨大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282700" y="2755900"/>
            <a:ext cx="6870700" cy="2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千亿级设备管理市场，年复合增长率26%，AI Agent市场1200亿美元，正处于爆发期。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723900" y="3146425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0"/>
                </a:moveTo>
                <a:lnTo>
                  <a:pt x="355600" y="0"/>
                </a:lnTo>
                <a:cubicBezTo>
                  <a:pt x="383637" y="0"/>
                  <a:pt x="406400" y="22763"/>
                  <a:pt x="406400" y="50800"/>
                </a:cubicBezTo>
                <a:lnTo>
                  <a:pt x="406400" y="355600"/>
                </a:lnTo>
                <a:cubicBezTo>
                  <a:pt x="406400" y="383637"/>
                  <a:pt x="383637" y="406400"/>
                  <a:pt x="3556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14" name="Text 12"/>
          <p:cNvSpPr/>
          <p:nvPr/>
        </p:nvSpPr>
        <p:spPr>
          <a:xfrm>
            <a:off x="884833" y="3197225"/>
            <a:ext cx="190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282700" y="3146425"/>
            <a:ext cx="6705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差异化竞争优势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282700" y="3451225"/>
            <a:ext cx="6692900" cy="2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全设备类型覆盖、AI Agent驱动、混合部署模式、MCP开放生态，构建坚实护城河。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723900" y="384175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0"/>
                </a:moveTo>
                <a:lnTo>
                  <a:pt x="355600" y="0"/>
                </a:lnTo>
                <a:cubicBezTo>
                  <a:pt x="383637" y="0"/>
                  <a:pt x="406400" y="22763"/>
                  <a:pt x="406400" y="50800"/>
                </a:cubicBezTo>
                <a:lnTo>
                  <a:pt x="406400" y="355600"/>
                </a:lnTo>
                <a:cubicBezTo>
                  <a:pt x="406400" y="383637"/>
                  <a:pt x="383637" y="406400"/>
                  <a:pt x="3556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18" name="Text 16"/>
          <p:cNvSpPr/>
          <p:nvPr/>
        </p:nvSpPr>
        <p:spPr>
          <a:xfrm>
            <a:off x="883146" y="3892550"/>
            <a:ext cx="190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282700" y="3841750"/>
            <a:ext cx="7213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商业模式清晰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282700" y="4146550"/>
            <a:ext cx="7200900" cy="2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多元化收入模型，毛利率60-80%，SaaS订阅提供稳定现金流，私有化部署获得高客单价。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23900" y="4537075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0"/>
                </a:moveTo>
                <a:lnTo>
                  <a:pt x="355600" y="0"/>
                </a:lnTo>
                <a:cubicBezTo>
                  <a:pt x="383637" y="0"/>
                  <a:pt x="406400" y="22763"/>
                  <a:pt x="406400" y="50800"/>
                </a:cubicBezTo>
                <a:lnTo>
                  <a:pt x="406400" y="355600"/>
                </a:lnTo>
                <a:cubicBezTo>
                  <a:pt x="406400" y="383637"/>
                  <a:pt x="383637" y="406400"/>
                  <a:pt x="3556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2" name="Text 20"/>
          <p:cNvSpPr/>
          <p:nvPr/>
        </p:nvSpPr>
        <p:spPr>
          <a:xfrm>
            <a:off x="881955" y="4587875"/>
            <a:ext cx="190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4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282700" y="4537075"/>
            <a:ext cx="6705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技术壁垒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282700" y="4841875"/>
            <a:ext cx="6692900" cy="2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零信任安全架构、MCP协议实现、大规模设备调度算法、AI Agent与设备交互技术。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723900" y="52324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0"/>
                </a:moveTo>
                <a:lnTo>
                  <a:pt x="355600" y="0"/>
                </a:lnTo>
                <a:cubicBezTo>
                  <a:pt x="383637" y="0"/>
                  <a:pt x="406400" y="22763"/>
                  <a:pt x="406400" y="50800"/>
                </a:cubicBezTo>
                <a:lnTo>
                  <a:pt x="406400" y="355600"/>
                </a:lnTo>
                <a:cubicBezTo>
                  <a:pt x="406400" y="383637"/>
                  <a:pt x="383637" y="406400"/>
                  <a:pt x="3556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6" name="Text 24"/>
          <p:cNvSpPr/>
          <p:nvPr/>
        </p:nvSpPr>
        <p:spPr>
          <a:xfrm>
            <a:off x="883146" y="5283200"/>
            <a:ext cx="190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5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282700" y="5232400"/>
            <a:ext cx="4902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增长潜力巨大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282700" y="5537200"/>
            <a:ext cx="4889500" cy="2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网络效应明显，客户粘性强，可扩展至多行业与全球化市场。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9734550" y="1733550"/>
            <a:ext cx="6007100" cy="4254500"/>
          </a:xfrm>
          <a:custGeom>
            <a:avLst/>
            <a:gdLst/>
            <a:ahLst/>
            <a:cxnLst/>
            <a:rect l="l" t="t" r="r" b="b"/>
            <a:pathLst>
              <a:path w="6007100" h="4254500">
                <a:moveTo>
                  <a:pt x="50799" y="0"/>
                </a:moveTo>
                <a:lnTo>
                  <a:pt x="5956301" y="0"/>
                </a:lnTo>
                <a:cubicBezTo>
                  <a:pt x="5984357" y="0"/>
                  <a:pt x="6007100" y="22743"/>
                  <a:pt x="6007100" y="50799"/>
                </a:cubicBezTo>
                <a:lnTo>
                  <a:pt x="6007100" y="4203701"/>
                </a:lnTo>
                <a:cubicBezTo>
                  <a:pt x="6007100" y="4231757"/>
                  <a:pt x="5984357" y="4254500"/>
                  <a:pt x="5956301" y="4254500"/>
                </a:cubicBezTo>
                <a:lnTo>
                  <a:pt x="50799" y="4254500"/>
                </a:lnTo>
                <a:cubicBezTo>
                  <a:pt x="22743" y="4254500"/>
                  <a:pt x="0" y="4231757"/>
                  <a:pt x="0" y="4203701"/>
                </a:cubicBezTo>
                <a:lnTo>
                  <a:pt x="0" y="50799"/>
                </a:lnTo>
                <a:cubicBezTo>
                  <a:pt x="0" y="22743"/>
                  <a:pt x="22743" y="0"/>
                  <a:pt x="50799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9944100" y="1943100"/>
            <a:ext cx="57150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5年财务预测</a:t>
            </a:r>
            <a:endParaRPr lang="en-US" sz="1600" dirty="0"/>
          </a:p>
        </p:txBody>
      </p:sp>
      <p:pic>
        <p:nvPicPr>
          <p:cNvPr id="31" name="Image 0" descr="https://kimi-img.moonshot.cn/pub/slides/25-12-24-23:10:11-d5604ku4bbjgu8js53k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9944100" y="2451100"/>
            <a:ext cx="5588000" cy="3048000"/>
          </a:xfrm>
          <a:prstGeom prst="roundRect">
            <a:avLst>
              <a:gd name="adj" fmla="val 0"/>
            </a:avLst>
          </a:prstGeom>
        </p:spPr>
      </p:pic>
      <p:sp>
        <p:nvSpPr>
          <p:cNvPr id="32" name="Shape 29"/>
          <p:cNvSpPr/>
          <p:nvPr/>
        </p:nvSpPr>
        <p:spPr>
          <a:xfrm>
            <a:off x="9734550" y="6153150"/>
            <a:ext cx="6007100" cy="2476500"/>
          </a:xfrm>
          <a:custGeom>
            <a:avLst/>
            <a:gdLst/>
            <a:ahLst/>
            <a:cxnLst/>
            <a:rect l="l" t="t" r="r" b="b"/>
            <a:pathLst>
              <a:path w="6007100" h="2476500">
                <a:moveTo>
                  <a:pt x="50793" y="0"/>
                </a:moveTo>
                <a:lnTo>
                  <a:pt x="5956307" y="0"/>
                </a:lnTo>
                <a:cubicBezTo>
                  <a:pt x="5984359" y="0"/>
                  <a:pt x="6007100" y="22741"/>
                  <a:pt x="6007100" y="50793"/>
                </a:cubicBezTo>
                <a:lnTo>
                  <a:pt x="6007100" y="2425707"/>
                </a:lnTo>
                <a:cubicBezTo>
                  <a:pt x="6007100" y="2453759"/>
                  <a:pt x="5984359" y="2476500"/>
                  <a:pt x="5956307" y="2476500"/>
                </a:cubicBezTo>
                <a:lnTo>
                  <a:pt x="50793" y="2476500"/>
                </a:lnTo>
                <a:cubicBezTo>
                  <a:pt x="22741" y="2476500"/>
                  <a:pt x="0" y="2453759"/>
                  <a:pt x="0" y="2425707"/>
                </a:cubicBezTo>
                <a:lnTo>
                  <a:pt x="0" y="50793"/>
                </a:lnTo>
                <a:cubicBezTo>
                  <a:pt x="0" y="22760"/>
                  <a:pt x="22760" y="0"/>
                  <a:pt x="50793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98C9A3">
                <a:alpha val="30196"/>
              </a:srgbClr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9893300" y="6311900"/>
            <a:ext cx="58039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融资需求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9899650" y="6826250"/>
            <a:ext cx="5676900" cy="876300"/>
          </a:xfrm>
          <a:custGeom>
            <a:avLst/>
            <a:gdLst/>
            <a:ahLst/>
            <a:cxnLst/>
            <a:rect l="l" t="t" r="r" b="b"/>
            <a:pathLst>
              <a:path w="5676900" h="876300">
                <a:moveTo>
                  <a:pt x="50799" y="0"/>
                </a:moveTo>
                <a:lnTo>
                  <a:pt x="5626101" y="0"/>
                </a:lnTo>
                <a:cubicBezTo>
                  <a:pt x="5654156" y="0"/>
                  <a:pt x="5676900" y="22744"/>
                  <a:pt x="5676900" y="50799"/>
                </a:cubicBezTo>
                <a:lnTo>
                  <a:pt x="5676900" y="825501"/>
                </a:lnTo>
                <a:cubicBezTo>
                  <a:pt x="5676900" y="853556"/>
                  <a:pt x="5654156" y="876300"/>
                  <a:pt x="5626101" y="876300"/>
                </a:cubicBezTo>
                <a:lnTo>
                  <a:pt x="50799" y="876300"/>
                </a:lnTo>
                <a:cubicBezTo>
                  <a:pt x="22744" y="876300"/>
                  <a:pt x="0" y="853556"/>
                  <a:pt x="0" y="825501"/>
                </a:cubicBezTo>
                <a:lnTo>
                  <a:pt x="0" y="50799"/>
                </a:lnTo>
                <a:cubicBezTo>
                  <a:pt x="0" y="22762"/>
                  <a:pt x="22762" y="0"/>
                  <a:pt x="50799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10007600" y="6959600"/>
            <a:ext cx="1257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Pre-A轮融资</a:t>
            </a:r>
            <a:endParaRPr lang="en-US" sz="1600" dirty="0"/>
          </a:p>
        </p:txBody>
      </p:sp>
      <p:sp>
        <p:nvSpPr>
          <p:cNvPr id="36" name="Text 33"/>
          <p:cNvSpPr/>
          <p:nvPr/>
        </p:nvSpPr>
        <p:spPr>
          <a:xfrm>
            <a:off x="14705013" y="6934200"/>
            <a:ext cx="8890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$1000万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10007600" y="7340600"/>
            <a:ext cx="55499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15%股权出让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9893300" y="7810500"/>
            <a:ext cx="1828800" cy="660400"/>
          </a:xfrm>
          <a:custGeom>
            <a:avLst/>
            <a:gdLst/>
            <a:ahLst/>
            <a:cxnLst/>
            <a:rect l="l" t="t" r="r" b="b"/>
            <a:pathLst>
              <a:path w="1828800" h="660400">
                <a:moveTo>
                  <a:pt x="50798" y="0"/>
                </a:moveTo>
                <a:lnTo>
                  <a:pt x="1778002" y="0"/>
                </a:lnTo>
                <a:cubicBezTo>
                  <a:pt x="1806057" y="0"/>
                  <a:pt x="1828800" y="22743"/>
                  <a:pt x="1828800" y="50798"/>
                </a:cubicBezTo>
                <a:lnTo>
                  <a:pt x="1828800" y="609602"/>
                </a:lnTo>
                <a:cubicBezTo>
                  <a:pt x="1828800" y="637657"/>
                  <a:pt x="1806057" y="660400"/>
                  <a:pt x="1778002" y="660400"/>
                </a:cubicBezTo>
                <a:lnTo>
                  <a:pt x="50798" y="660400"/>
                </a:lnTo>
                <a:cubicBezTo>
                  <a:pt x="22743" y="660400"/>
                  <a:pt x="0" y="637657"/>
                  <a:pt x="0" y="6096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/>
        </p:spPr>
      </p:sp>
      <p:sp>
        <p:nvSpPr>
          <p:cNvPr id="39" name="Text 36"/>
          <p:cNvSpPr/>
          <p:nvPr/>
        </p:nvSpPr>
        <p:spPr>
          <a:xfrm>
            <a:off x="9906000" y="7861300"/>
            <a:ext cx="18034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产品研发</a:t>
            </a:r>
            <a:endParaRPr lang="en-US" sz="1600" dirty="0"/>
          </a:p>
        </p:txBody>
      </p:sp>
      <p:sp>
        <p:nvSpPr>
          <p:cNvPr id="40" name="Text 37"/>
          <p:cNvSpPr/>
          <p:nvPr/>
        </p:nvSpPr>
        <p:spPr>
          <a:xfrm>
            <a:off x="9886950" y="8064500"/>
            <a:ext cx="1841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60%</a:t>
            </a:r>
            <a:endParaRPr lang="en-US" sz="1600" dirty="0"/>
          </a:p>
        </p:txBody>
      </p:sp>
      <p:sp>
        <p:nvSpPr>
          <p:cNvPr id="41" name="Shape 38"/>
          <p:cNvSpPr/>
          <p:nvPr/>
        </p:nvSpPr>
        <p:spPr>
          <a:xfrm>
            <a:off x="11823700" y="7810500"/>
            <a:ext cx="1828800" cy="660400"/>
          </a:xfrm>
          <a:custGeom>
            <a:avLst/>
            <a:gdLst/>
            <a:ahLst/>
            <a:cxnLst/>
            <a:rect l="l" t="t" r="r" b="b"/>
            <a:pathLst>
              <a:path w="1828800" h="660400">
                <a:moveTo>
                  <a:pt x="50798" y="0"/>
                </a:moveTo>
                <a:lnTo>
                  <a:pt x="1778002" y="0"/>
                </a:lnTo>
                <a:cubicBezTo>
                  <a:pt x="1806057" y="0"/>
                  <a:pt x="1828800" y="22743"/>
                  <a:pt x="1828800" y="50798"/>
                </a:cubicBezTo>
                <a:lnTo>
                  <a:pt x="1828800" y="609602"/>
                </a:lnTo>
                <a:cubicBezTo>
                  <a:pt x="1828800" y="637657"/>
                  <a:pt x="1806057" y="660400"/>
                  <a:pt x="1778002" y="660400"/>
                </a:cubicBezTo>
                <a:lnTo>
                  <a:pt x="50798" y="660400"/>
                </a:lnTo>
                <a:cubicBezTo>
                  <a:pt x="22743" y="660400"/>
                  <a:pt x="0" y="637657"/>
                  <a:pt x="0" y="6096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/>
        </p:spPr>
      </p:sp>
      <p:sp>
        <p:nvSpPr>
          <p:cNvPr id="42" name="Text 39"/>
          <p:cNvSpPr/>
          <p:nvPr/>
        </p:nvSpPr>
        <p:spPr>
          <a:xfrm>
            <a:off x="11836400" y="7861300"/>
            <a:ext cx="18034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市场拓展</a:t>
            </a:r>
            <a:endParaRPr lang="en-US" sz="1600" dirty="0"/>
          </a:p>
        </p:txBody>
      </p:sp>
      <p:sp>
        <p:nvSpPr>
          <p:cNvPr id="43" name="Text 40"/>
          <p:cNvSpPr/>
          <p:nvPr/>
        </p:nvSpPr>
        <p:spPr>
          <a:xfrm>
            <a:off x="11817350" y="8064500"/>
            <a:ext cx="1841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25%</a:t>
            </a:r>
            <a:endParaRPr lang="en-US" sz="1600" dirty="0"/>
          </a:p>
        </p:txBody>
      </p:sp>
      <p:sp>
        <p:nvSpPr>
          <p:cNvPr id="44" name="Shape 41"/>
          <p:cNvSpPr/>
          <p:nvPr/>
        </p:nvSpPr>
        <p:spPr>
          <a:xfrm>
            <a:off x="13754100" y="7810500"/>
            <a:ext cx="1828800" cy="660400"/>
          </a:xfrm>
          <a:custGeom>
            <a:avLst/>
            <a:gdLst/>
            <a:ahLst/>
            <a:cxnLst/>
            <a:rect l="l" t="t" r="r" b="b"/>
            <a:pathLst>
              <a:path w="1828800" h="660400">
                <a:moveTo>
                  <a:pt x="50798" y="0"/>
                </a:moveTo>
                <a:lnTo>
                  <a:pt x="1778002" y="0"/>
                </a:lnTo>
                <a:cubicBezTo>
                  <a:pt x="1806057" y="0"/>
                  <a:pt x="1828800" y="22743"/>
                  <a:pt x="1828800" y="50798"/>
                </a:cubicBezTo>
                <a:lnTo>
                  <a:pt x="1828800" y="609602"/>
                </a:lnTo>
                <a:cubicBezTo>
                  <a:pt x="1828800" y="637657"/>
                  <a:pt x="1806057" y="660400"/>
                  <a:pt x="1778002" y="660400"/>
                </a:cubicBezTo>
                <a:lnTo>
                  <a:pt x="50798" y="660400"/>
                </a:lnTo>
                <a:cubicBezTo>
                  <a:pt x="22743" y="660400"/>
                  <a:pt x="0" y="637657"/>
                  <a:pt x="0" y="6096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/>
        </p:spPr>
      </p:sp>
      <p:sp>
        <p:nvSpPr>
          <p:cNvPr id="45" name="Text 42"/>
          <p:cNvSpPr/>
          <p:nvPr/>
        </p:nvSpPr>
        <p:spPr>
          <a:xfrm>
            <a:off x="13766800" y="7861300"/>
            <a:ext cx="18034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团队建设</a:t>
            </a:r>
            <a:endParaRPr lang="en-US" sz="1600" dirty="0"/>
          </a:p>
        </p:txBody>
      </p:sp>
      <p:sp>
        <p:nvSpPr>
          <p:cNvPr id="46" name="Text 43"/>
          <p:cNvSpPr/>
          <p:nvPr/>
        </p:nvSpPr>
        <p:spPr>
          <a:xfrm>
            <a:off x="13747750" y="8064500"/>
            <a:ext cx="1841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15%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nwzimg.wezhan.cn/6d3d702183d0b0f5419879fc743f5e719d76ecf4.jpe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19573" b="19573"/>
          <a:stretch/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5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3C8082">
                  <a:alpha val="6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448995" y="863600"/>
            <a:ext cx="5359400" cy="1587500"/>
          </a:xfrm>
          <a:custGeom>
            <a:avLst/>
            <a:gdLst/>
            <a:ahLst/>
            <a:cxnLst/>
            <a:rect l="l" t="t" r="r" b="b"/>
            <a:pathLst>
              <a:path w="5359400" h="1587500">
                <a:moveTo>
                  <a:pt x="50800" y="0"/>
                </a:moveTo>
                <a:lnTo>
                  <a:pt x="5308600" y="0"/>
                </a:lnTo>
                <a:cubicBezTo>
                  <a:pt x="5336637" y="0"/>
                  <a:pt x="5359400" y="22763"/>
                  <a:pt x="5359400" y="50800"/>
                </a:cubicBezTo>
                <a:lnTo>
                  <a:pt x="5359400" y="1536700"/>
                </a:lnTo>
                <a:cubicBezTo>
                  <a:pt x="5359400" y="1564737"/>
                  <a:pt x="5336637" y="1587500"/>
                  <a:pt x="5308600" y="1587500"/>
                </a:cubicBezTo>
                <a:lnTo>
                  <a:pt x="50800" y="1587500"/>
                </a:lnTo>
                <a:cubicBezTo>
                  <a:pt x="22763" y="1587500"/>
                  <a:pt x="0" y="1564737"/>
                  <a:pt x="0" y="15367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25400">
            <a:solidFill>
              <a:srgbClr val="98C9A3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575995" y="1181100"/>
            <a:ext cx="5105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DeviceTunnelHub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499100" y="3276600"/>
            <a:ext cx="52578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重新定义设备管理的未来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5894388" y="4152900"/>
            <a:ext cx="44704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连接万物 · 智能驱动 · 安全可控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5896670" y="4762500"/>
            <a:ext cx="4457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Any Device, Anywhere, Automatically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541540" y="5632450"/>
            <a:ext cx="2108200" cy="1689100"/>
          </a:xfrm>
          <a:custGeom>
            <a:avLst/>
            <a:gdLst/>
            <a:ahLst/>
            <a:cxnLst/>
            <a:rect l="l" t="t" r="r" b="b"/>
            <a:pathLst>
              <a:path w="2108200" h="1689100">
                <a:moveTo>
                  <a:pt x="50808" y="0"/>
                </a:moveTo>
                <a:lnTo>
                  <a:pt x="2057392" y="0"/>
                </a:lnTo>
                <a:cubicBezTo>
                  <a:pt x="2085452" y="0"/>
                  <a:pt x="2108200" y="22748"/>
                  <a:pt x="2108200" y="50808"/>
                </a:cubicBezTo>
                <a:lnTo>
                  <a:pt x="2108200" y="1638292"/>
                </a:lnTo>
                <a:cubicBezTo>
                  <a:pt x="2108200" y="1666352"/>
                  <a:pt x="2085452" y="1689100"/>
                  <a:pt x="2057392" y="1689100"/>
                </a:cubicBezTo>
                <a:lnTo>
                  <a:pt x="50808" y="1689100"/>
                </a:lnTo>
                <a:cubicBezTo>
                  <a:pt x="22748" y="1689100"/>
                  <a:pt x="0" y="1666352"/>
                  <a:pt x="0" y="1638292"/>
                </a:cubicBezTo>
                <a:lnTo>
                  <a:pt x="0" y="50808"/>
                </a:lnTo>
                <a:cubicBezTo>
                  <a:pt x="0" y="22766"/>
                  <a:pt x="22766" y="0"/>
                  <a:pt x="50808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700290" y="5943600"/>
            <a:ext cx="17907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$159亿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795540" y="6654800"/>
            <a:ext cx="1600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目标市场规模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072213" y="5632450"/>
            <a:ext cx="2108200" cy="1689100"/>
          </a:xfrm>
          <a:custGeom>
            <a:avLst/>
            <a:gdLst/>
            <a:ahLst/>
            <a:cxnLst/>
            <a:rect l="l" t="t" r="r" b="b"/>
            <a:pathLst>
              <a:path w="2108200" h="1689100">
                <a:moveTo>
                  <a:pt x="50808" y="0"/>
                </a:moveTo>
                <a:lnTo>
                  <a:pt x="2057392" y="0"/>
                </a:lnTo>
                <a:cubicBezTo>
                  <a:pt x="2085452" y="0"/>
                  <a:pt x="2108200" y="22748"/>
                  <a:pt x="2108200" y="50808"/>
                </a:cubicBezTo>
                <a:lnTo>
                  <a:pt x="2108200" y="1638292"/>
                </a:lnTo>
                <a:cubicBezTo>
                  <a:pt x="2108200" y="1666352"/>
                  <a:pt x="2085452" y="1689100"/>
                  <a:pt x="2057392" y="1689100"/>
                </a:cubicBezTo>
                <a:lnTo>
                  <a:pt x="50808" y="1689100"/>
                </a:lnTo>
                <a:cubicBezTo>
                  <a:pt x="22748" y="1689100"/>
                  <a:pt x="0" y="1666352"/>
                  <a:pt x="0" y="1638292"/>
                </a:cubicBezTo>
                <a:lnTo>
                  <a:pt x="0" y="50808"/>
                </a:lnTo>
                <a:cubicBezTo>
                  <a:pt x="0" y="22766"/>
                  <a:pt x="22766" y="0"/>
                  <a:pt x="50808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0963" y="5943600"/>
            <a:ext cx="17907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26%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7326213" y="6654800"/>
            <a:ext cx="1600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年复合增长率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9602887" y="5632450"/>
            <a:ext cx="2108200" cy="1689100"/>
          </a:xfrm>
          <a:custGeom>
            <a:avLst/>
            <a:gdLst/>
            <a:ahLst/>
            <a:cxnLst/>
            <a:rect l="l" t="t" r="r" b="b"/>
            <a:pathLst>
              <a:path w="2108200" h="1689100">
                <a:moveTo>
                  <a:pt x="50808" y="0"/>
                </a:moveTo>
                <a:lnTo>
                  <a:pt x="2057392" y="0"/>
                </a:lnTo>
                <a:cubicBezTo>
                  <a:pt x="2085452" y="0"/>
                  <a:pt x="2108200" y="22748"/>
                  <a:pt x="2108200" y="50808"/>
                </a:cubicBezTo>
                <a:lnTo>
                  <a:pt x="2108200" y="1638292"/>
                </a:lnTo>
                <a:cubicBezTo>
                  <a:pt x="2108200" y="1666352"/>
                  <a:pt x="2085452" y="1689100"/>
                  <a:pt x="2057392" y="1689100"/>
                </a:cubicBezTo>
                <a:lnTo>
                  <a:pt x="50808" y="1689100"/>
                </a:lnTo>
                <a:cubicBezTo>
                  <a:pt x="22748" y="1689100"/>
                  <a:pt x="0" y="1666352"/>
                  <a:pt x="0" y="1638292"/>
                </a:cubicBezTo>
                <a:lnTo>
                  <a:pt x="0" y="50808"/>
                </a:lnTo>
                <a:cubicBezTo>
                  <a:pt x="0" y="22766"/>
                  <a:pt x="22766" y="0"/>
                  <a:pt x="50808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761637" y="5943600"/>
            <a:ext cx="17907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98C9A3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$1.5亿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9856887" y="6654800"/>
            <a:ext cx="1600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5年ARR目标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5937250" y="7835900"/>
            <a:ext cx="438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携手共创设备互联新纪元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harborresearch.com/c8329cada6ece9fec8aa00eb1c4db8ae0bcc467f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7813" b="7812"/>
          <a:stretch/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3C8082">
                  <a:alpha val="5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08000" y="17145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" y="0"/>
                </a:moveTo>
                <a:lnTo>
                  <a:pt x="965200" y="0"/>
                </a:lnTo>
                <a:cubicBezTo>
                  <a:pt x="993237" y="0"/>
                  <a:pt x="1016000" y="22763"/>
                  <a:pt x="1016000" y="50800"/>
                </a:cubicBezTo>
                <a:lnTo>
                  <a:pt x="1016000" y="965200"/>
                </a:lnTo>
                <a:cubicBezTo>
                  <a:pt x="1016000" y="993237"/>
                  <a:pt x="993237" y="1016000"/>
                  <a:pt x="965200" y="1016000"/>
                </a:cubicBez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5" name="Text 2"/>
          <p:cNvSpPr/>
          <p:nvPr/>
        </p:nvSpPr>
        <p:spPr>
          <a:xfrm>
            <a:off x="838597" y="1968500"/>
            <a:ext cx="5842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828800" y="1714500"/>
            <a:ext cx="76200" cy="1016000"/>
          </a:xfrm>
          <a:custGeom>
            <a:avLst/>
            <a:gdLst/>
            <a:ahLst/>
            <a:cxnLst/>
            <a:rect l="l" t="t" r="r" b="b"/>
            <a:pathLst>
              <a:path w="76200" h="1016000">
                <a:moveTo>
                  <a:pt x="0" y="0"/>
                </a:moveTo>
                <a:lnTo>
                  <a:pt x="76200" y="0"/>
                </a:lnTo>
                <a:lnTo>
                  <a:pt x="762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Text 4"/>
          <p:cNvSpPr/>
          <p:nvPr/>
        </p:nvSpPr>
        <p:spPr>
          <a:xfrm>
            <a:off x="508000" y="3136900"/>
            <a:ext cx="50292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市场机遇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与痛点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508000" y="5727700"/>
            <a:ext cx="47244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千亿级设备管理市场的爆发式增长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与企业数字化转型的迫切需求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08000" y="7264400"/>
            <a:ext cx="812800" cy="25400"/>
          </a:xfrm>
          <a:custGeom>
            <a:avLst/>
            <a:gdLst/>
            <a:ahLst/>
            <a:cxnLst/>
            <a:rect l="l" t="t" r="r" b="b"/>
            <a:pathLst>
              <a:path w="812800" h="25400">
                <a:moveTo>
                  <a:pt x="0" y="0"/>
                </a:moveTo>
                <a:lnTo>
                  <a:pt x="812800" y="0"/>
                </a:lnTo>
                <a:lnTo>
                  <a:pt x="81280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10" name="Text 7"/>
          <p:cNvSpPr/>
          <p:nvPr/>
        </p:nvSpPr>
        <p:spPr>
          <a:xfrm>
            <a:off x="1524000" y="7124700"/>
            <a:ext cx="1727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spc="160" kern="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CHAPTER ONE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609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0798" y="0"/>
                </a:moveTo>
                <a:lnTo>
                  <a:pt x="558802" y="0"/>
                </a:lnTo>
                <a:cubicBezTo>
                  <a:pt x="586857" y="0"/>
                  <a:pt x="609600" y="22743"/>
                  <a:pt x="609600" y="50798"/>
                </a:cubicBezTo>
                <a:lnTo>
                  <a:pt x="609600" y="558802"/>
                </a:lnTo>
                <a:cubicBezTo>
                  <a:pt x="609600" y="586857"/>
                  <a:pt x="586857" y="609600"/>
                  <a:pt x="558802" y="609600"/>
                </a:cubicBezTo>
                <a:lnTo>
                  <a:pt x="50798" y="609600"/>
                </a:lnTo>
                <a:cubicBezTo>
                  <a:pt x="22743" y="609600"/>
                  <a:pt x="0" y="586857"/>
                  <a:pt x="0" y="5588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" name="Shape 1"/>
          <p:cNvSpPr/>
          <p:nvPr/>
        </p:nvSpPr>
        <p:spPr>
          <a:xfrm>
            <a:off x="685800" y="7874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31750" y="31750"/>
                </a:moveTo>
                <a:cubicBezTo>
                  <a:pt x="31750" y="22969"/>
                  <a:pt x="24656" y="15875"/>
                  <a:pt x="15875" y="15875"/>
                </a:cubicBezTo>
                <a:cubicBezTo>
                  <a:pt x="7094" y="15875"/>
                  <a:pt x="0" y="22969"/>
                  <a:pt x="0" y="31750"/>
                </a:cubicBezTo>
                <a:lnTo>
                  <a:pt x="0" y="198438"/>
                </a:lnTo>
                <a:cubicBezTo>
                  <a:pt x="0" y="220365"/>
                  <a:pt x="17760" y="238125"/>
                  <a:pt x="39688" y="238125"/>
                </a:cubicBezTo>
                <a:lnTo>
                  <a:pt x="238125" y="238125"/>
                </a:lnTo>
                <a:cubicBezTo>
                  <a:pt x="246906" y="238125"/>
                  <a:pt x="254000" y="231031"/>
                  <a:pt x="254000" y="222250"/>
                </a:cubicBezTo>
                <a:cubicBezTo>
                  <a:pt x="254000" y="213469"/>
                  <a:pt x="246906" y="206375"/>
                  <a:pt x="238125" y="206375"/>
                </a:cubicBezTo>
                <a:lnTo>
                  <a:pt x="39688" y="206375"/>
                </a:lnTo>
                <a:cubicBezTo>
                  <a:pt x="35322" y="206375"/>
                  <a:pt x="31750" y="202803"/>
                  <a:pt x="31750" y="198438"/>
                </a:cubicBezTo>
                <a:lnTo>
                  <a:pt x="31750" y="31750"/>
                </a:lnTo>
                <a:close/>
                <a:moveTo>
                  <a:pt x="233462" y="74712"/>
                </a:moveTo>
                <a:cubicBezTo>
                  <a:pt x="239663" y="68511"/>
                  <a:pt x="239663" y="58440"/>
                  <a:pt x="233462" y="52239"/>
                </a:cubicBezTo>
                <a:cubicBezTo>
                  <a:pt x="227261" y="46037"/>
                  <a:pt x="217190" y="46037"/>
                  <a:pt x="210989" y="52239"/>
                </a:cubicBezTo>
                <a:lnTo>
                  <a:pt x="158750" y="104527"/>
                </a:lnTo>
                <a:lnTo>
                  <a:pt x="130274" y="76101"/>
                </a:lnTo>
                <a:cubicBezTo>
                  <a:pt x="124073" y="69900"/>
                  <a:pt x="114002" y="69900"/>
                  <a:pt x="107801" y="76101"/>
                </a:cubicBezTo>
                <a:lnTo>
                  <a:pt x="60176" y="123726"/>
                </a:lnTo>
                <a:cubicBezTo>
                  <a:pt x="53975" y="129927"/>
                  <a:pt x="53975" y="139998"/>
                  <a:pt x="60176" y="146199"/>
                </a:cubicBezTo>
                <a:cubicBezTo>
                  <a:pt x="66377" y="152400"/>
                  <a:pt x="76448" y="152400"/>
                  <a:pt x="82649" y="146199"/>
                </a:cubicBezTo>
                <a:lnTo>
                  <a:pt x="119063" y="109786"/>
                </a:lnTo>
                <a:lnTo>
                  <a:pt x="147538" y="138261"/>
                </a:lnTo>
                <a:cubicBezTo>
                  <a:pt x="153739" y="144463"/>
                  <a:pt x="163810" y="144463"/>
                  <a:pt x="170011" y="138261"/>
                </a:cubicBezTo>
                <a:lnTo>
                  <a:pt x="233511" y="74761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" name="Text 2"/>
          <p:cNvSpPr/>
          <p:nvPr/>
        </p:nvSpPr>
        <p:spPr>
          <a:xfrm>
            <a:off x="1320800" y="527050"/>
            <a:ext cx="207168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spc="80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MARKET ANALYSIS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320800" y="812800"/>
            <a:ext cx="35179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市场规模与增长潜力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320800" y="1473200"/>
            <a:ext cx="1016000" cy="50800"/>
          </a:xfrm>
          <a:custGeom>
            <a:avLst/>
            <a:gdLst/>
            <a:ahLst/>
            <a:cxnLst/>
            <a:rect l="l" t="t" r="r" b="b"/>
            <a:pathLst>
              <a:path w="1016000" h="508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Shape 5"/>
          <p:cNvSpPr/>
          <p:nvPr/>
        </p:nvSpPr>
        <p:spPr>
          <a:xfrm>
            <a:off x="514350" y="1784350"/>
            <a:ext cx="7454900" cy="5270500"/>
          </a:xfrm>
          <a:custGeom>
            <a:avLst/>
            <a:gdLst/>
            <a:ahLst/>
            <a:cxnLst/>
            <a:rect l="l" t="t" r="r" b="b"/>
            <a:pathLst>
              <a:path w="7454900" h="5270500">
                <a:moveTo>
                  <a:pt x="50808" y="0"/>
                </a:moveTo>
                <a:lnTo>
                  <a:pt x="7404092" y="0"/>
                </a:lnTo>
                <a:cubicBezTo>
                  <a:pt x="7432153" y="0"/>
                  <a:pt x="7454900" y="22747"/>
                  <a:pt x="7454900" y="50808"/>
                </a:cubicBezTo>
                <a:lnTo>
                  <a:pt x="7454900" y="5219692"/>
                </a:lnTo>
                <a:cubicBezTo>
                  <a:pt x="7454900" y="5247753"/>
                  <a:pt x="7432153" y="5270500"/>
                  <a:pt x="7404092" y="5270500"/>
                </a:cubicBezTo>
                <a:lnTo>
                  <a:pt x="50808" y="5270500"/>
                </a:lnTo>
                <a:cubicBezTo>
                  <a:pt x="22747" y="5270500"/>
                  <a:pt x="0" y="5247753"/>
                  <a:pt x="0" y="5219692"/>
                </a:cubicBezTo>
                <a:lnTo>
                  <a:pt x="0" y="50808"/>
                </a:lnTo>
                <a:cubicBezTo>
                  <a:pt x="0" y="22747"/>
                  <a:pt x="22747" y="0"/>
                  <a:pt x="50808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74700" y="2044700"/>
            <a:ext cx="7061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全球设备管理市场增长趋势</a:t>
            </a:r>
            <a:endParaRPr lang="en-US" sz="1600" dirty="0"/>
          </a:p>
        </p:txBody>
      </p:sp>
      <p:pic>
        <p:nvPicPr>
          <p:cNvPr id="9" name="Image 0" descr="https://kimi-img.moonshot.cn/pub/slides/25-12-24-23:10:10-d5604kkc75rdgcmrt9a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74700" y="2603500"/>
            <a:ext cx="6934200" cy="4064000"/>
          </a:xfrm>
          <a:prstGeom prst="roundRect">
            <a:avLst>
              <a:gd name="adj" fmla="val 0"/>
            </a:avLst>
          </a:prstGeom>
        </p:spPr>
      </p:pic>
      <p:sp>
        <p:nvSpPr>
          <p:cNvPr id="10" name="Shape 7"/>
          <p:cNvSpPr/>
          <p:nvPr/>
        </p:nvSpPr>
        <p:spPr>
          <a:xfrm>
            <a:off x="514350" y="7270750"/>
            <a:ext cx="2374900" cy="1536700"/>
          </a:xfrm>
          <a:custGeom>
            <a:avLst/>
            <a:gdLst/>
            <a:ahLst/>
            <a:cxnLst/>
            <a:rect l="l" t="t" r="r" b="b"/>
            <a:pathLst>
              <a:path w="2374900" h="1536700">
                <a:moveTo>
                  <a:pt x="50803" y="0"/>
                </a:moveTo>
                <a:lnTo>
                  <a:pt x="2324097" y="0"/>
                </a:lnTo>
                <a:cubicBezTo>
                  <a:pt x="2352155" y="0"/>
                  <a:pt x="2374900" y="22745"/>
                  <a:pt x="2374900" y="50803"/>
                </a:cubicBezTo>
                <a:lnTo>
                  <a:pt x="2374900" y="1485897"/>
                </a:lnTo>
                <a:cubicBezTo>
                  <a:pt x="2374900" y="1513955"/>
                  <a:pt x="2352155" y="1536700"/>
                  <a:pt x="2324097" y="1536700"/>
                </a:cubicBezTo>
                <a:lnTo>
                  <a:pt x="50803" y="1536700"/>
                </a:lnTo>
                <a:cubicBezTo>
                  <a:pt x="22745" y="1536700"/>
                  <a:pt x="0" y="1513955"/>
                  <a:pt x="0" y="1485897"/>
                </a:cubicBezTo>
                <a:lnTo>
                  <a:pt x="0" y="50803"/>
                </a:lnTo>
                <a:cubicBezTo>
                  <a:pt x="0" y="22764"/>
                  <a:pt x="22764" y="0"/>
                  <a:pt x="50803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23900" y="7480300"/>
            <a:ext cx="2044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MDM市场2025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723900" y="7835900"/>
            <a:ext cx="2146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$159亿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23900" y="8343900"/>
            <a:ext cx="2044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↑ 26% CAGR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3054350" y="7270750"/>
            <a:ext cx="2374900" cy="1536700"/>
          </a:xfrm>
          <a:custGeom>
            <a:avLst/>
            <a:gdLst/>
            <a:ahLst/>
            <a:cxnLst/>
            <a:rect l="l" t="t" r="r" b="b"/>
            <a:pathLst>
              <a:path w="2374900" h="1536700">
                <a:moveTo>
                  <a:pt x="50803" y="0"/>
                </a:moveTo>
                <a:lnTo>
                  <a:pt x="2324097" y="0"/>
                </a:lnTo>
                <a:cubicBezTo>
                  <a:pt x="2352155" y="0"/>
                  <a:pt x="2374900" y="22745"/>
                  <a:pt x="2374900" y="50803"/>
                </a:cubicBezTo>
                <a:lnTo>
                  <a:pt x="2374900" y="1485897"/>
                </a:lnTo>
                <a:cubicBezTo>
                  <a:pt x="2374900" y="1513955"/>
                  <a:pt x="2352155" y="1536700"/>
                  <a:pt x="2324097" y="1536700"/>
                </a:cubicBezTo>
                <a:lnTo>
                  <a:pt x="50803" y="1536700"/>
                </a:lnTo>
                <a:cubicBezTo>
                  <a:pt x="22745" y="1536700"/>
                  <a:pt x="0" y="1513955"/>
                  <a:pt x="0" y="1485897"/>
                </a:cubicBezTo>
                <a:lnTo>
                  <a:pt x="0" y="50803"/>
                </a:lnTo>
                <a:cubicBezTo>
                  <a:pt x="0" y="22764"/>
                  <a:pt x="22764" y="0"/>
                  <a:pt x="50803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3263900" y="7480300"/>
            <a:ext cx="2044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 Agent市场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3263900" y="7835900"/>
            <a:ext cx="2146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$1200亿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3263900" y="8343900"/>
            <a:ext cx="2044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↑ 38% CAGR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5594350" y="7270750"/>
            <a:ext cx="2374900" cy="1536700"/>
          </a:xfrm>
          <a:custGeom>
            <a:avLst/>
            <a:gdLst/>
            <a:ahLst/>
            <a:cxnLst/>
            <a:rect l="l" t="t" r="r" b="b"/>
            <a:pathLst>
              <a:path w="2374900" h="1536700">
                <a:moveTo>
                  <a:pt x="50803" y="0"/>
                </a:moveTo>
                <a:lnTo>
                  <a:pt x="2324097" y="0"/>
                </a:lnTo>
                <a:cubicBezTo>
                  <a:pt x="2352155" y="0"/>
                  <a:pt x="2374900" y="22745"/>
                  <a:pt x="2374900" y="50803"/>
                </a:cubicBezTo>
                <a:lnTo>
                  <a:pt x="2374900" y="1485897"/>
                </a:lnTo>
                <a:cubicBezTo>
                  <a:pt x="2374900" y="1513955"/>
                  <a:pt x="2352155" y="1536700"/>
                  <a:pt x="2324097" y="1536700"/>
                </a:cubicBezTo>
                <a:lnTo>
                  <a:pt x="50803" y="1536700"/>
                </a:lnTo>
                <a:cubicBezTo>
                  <a:pt x="22745" y="1536700"/>
                  <a:pt x="0" y="1513955"/>
                  <a:pt x="0" y="1485897"/>
                </a:cubicBezTo>
                <a:lnTo>
                  <a:pt x="0" y="50803"/>
                </a:lnTo>
                <a:cubicBezTo>
                  <a:pt x="0" y="22764"/>
                  <a:pt x="22764" y="0"/>
                  <a:pt x="50803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803900" y="7480300"/>
            <a:ext cx="2044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BYOD普及率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5803900" y="7835900"/>
            <a:ext cx="2146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82%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5803900" y="8343900"/>
            <a:ext cx="2044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企业已实施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8286750" y="1784350"/>
            <a:ext cx="7454900" cy="5270500"/>
          </a:xfrm>
          <a:custGeom>
            <a:avLst/>
            <a:gdLst/>
            <a:ahLst/>
            <a:cxnLst/>
            <a:rect l="l" t="t" r="r" b="b"/>
            <a:pathLst>
              <a:path w="7454900" h="5270500">
                <a:moveTo>
                  <a:pt x="50808" y="0"/>
                </a:moveTo>
                <a:lnTo>
                  <a:pt x="7404092" y="0"/>
                </a:lnTo>
                <a:cubicBezTo>
                  <a:pt x="7432153" y="0"/>
                  <a:pt x="7454900" y="22747"/>
                  <a:pt x="7454900" y="50808"/>
                </a:cubicBezTo>
                <a:lnTo>
                  <a:pt x="7454900" y="5219692"/>
                </a:lnTo>
                <a:cubicBezTo>
                  <a:pt x="7454900" y="5247753"/>
                  <a:pt x="7432153" y="5270500"/>
                  <a:pt x="7404092" y="5270500"/>
                </a:cubicBezTo>
                <a:lnTo>
                  <a:pt x="50808" y="5270500"/>
                </a:lnTo>
                <a:cubicBezTo>
                  <a:pt x="22747" y="5270500"/>
                  <a:pt x="0" y="5247753"/>
                  <a:pt x="0" y="5219692"/>
                </a:cubicBezTo>
                <a:lnTo>
                  <a:pt x="0" y="50808"/>
                </a:lnTo>
                <a:cubicBezTo>
                  <a:pt x="0" y="22747"/>
                  <a:pt x="22747" y="0"/>
                  <a:pt x="50808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8547100" y="2044700"/>
            <a:ext cx="7061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市场驱动因素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8547100" y="26035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0"/>
                </a:moveTo>
                <a:lnTo>
                  <a:pt x="355600" y="0"/>
                </a:lnTo>
                <a:cubicBezTo>
                  <a:pt x="383637" y="0"/>
                  <a:pt x="406400" y="22763"/>
                  <a:pt x="406400" y="50800"/>
                </a:cubicBezTo>
                <a:lnTo>
                  <a:pt x="406400" y="355600"/>
                </a:lnTo>
                <a:cubicBezTo>
                  <a:pt x="406400" y="383637"/>
                  <a:pt x="383637" y="406400"/>
                  <a:pt x="3556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5" name="Text 22"/>
          <p:cNvSpPr/>
          <p:nvPr/>
        </p:nvSpPr>
        <p:spPr>
          <a:xfrm>
            <a:off x="8721229" y="2654300"/>
            <a:ext cx="165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1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9105900" y="2603500"/>
            <a:ext cx="6477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远程办公普及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9105900" y="2959100"/>
            <a:ext cx="64643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疫情后远程办公成为常态，企业需要安全、高效的设备管理与远程访问解决方案，推动MDM市场快速增长。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8547100" y="368935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0"/>
                </a:moveTo>
                <a:lnTo>
                  <a:pt x="355600" y="0"/>
                </a:lnTo>
                <a:cubicBezTo>
                  <a:pt x="383637" y="0"/>
                  <a:pt x="406400" y="22763"/>
                  <a:pt x="406400" y="50800"/>
                </a:cubicBezTo>
                <a:lnTo>
                  <a:pt x="406400" y="355600"/>
                </a:lnTo>
                <a:cubicBezTo>
                  <a:pt x="406400" y="383637"/>
                  <a:pt x="383637" y="406400"/>
                  <a:pt x="3556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9" name="Text 26"/>
          <p:cNvSpPr/>
          <p:nvPr/>
        </p:nvSpPr>
        <p:spPr>
          <a:xfrm>
            <a:off x="8708033" y="3740150"/>
            <a:ext cx="190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2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9105900" y="3689350"/>
            <a:ext cx="6477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BYOD政策推广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9105900" y="4044950"/>
            <a:ext cx="64643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82%企业已实施BYOD政策，员工使用个人设备办公，企业需要统一纳管与安全防护。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8547100" y="47752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0"/>
                </a:moveTo>
                <a:lnTo>
                  <a:pt x="355600" y="0"/>
                </a:lnTo>
                <a:cubicBezTo>
                  <a:pt x="383637" y="0"/>
                  <a:pt x="406400" y="22763"/>
                  <a:pt x="406400" y="50800"/>
                </a:cubicBezTo>
                <a:lnTo>
                  <a:pt x="406400" y="355600"/>
                </a:lnTo>
                <a:cubicBezTo>
                  <a:pt x="406400" y="383637"/>
                  <a:pt x="383637" y="406400"/>
                  <a:pt x="3556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3" name="Text 30"/>
          <p:cNvSpPr/>
          <p:nvPr/>
        </p:nvSpPr>
        <p:spPr>
          <a:xfrm>
            <a:off x="8706346" y="4826000"/>
            <a:ext cx="190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3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9105900" y="4775200"/>
            <a:ext cx="6477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IoT设备激增</a:t>
            </a:r>
            <a:endParaRPr lang="en-US" sz="1600" dirty="0"/>
          </a:p>
        </p:txBody>
      </p:sp>
      <p:sp>
        <p:nvSpPr>
          <p:cNvPr id="35" name="Text 32"/>
          <p:cNvSpPr/>
          <p:nvPr/>
        </p:nvSpPr>
        <p:spPr>
          <a:xfrm>
            <a:off x="9105900" y="5130800"/>
            <a:ext cx="64643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物联网设备数量爆发式增长，从智能手机到云手机、虚拟浏览器，设备管理复杂度大幅提升。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8547100" y="586105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0"/>
                </a:moveTo>
                <a:lnTo>
                  <a:pt x="355600" y="0"/>
                </a:lnTo>
                <a:cubicBezTo>
                  <a:pt x="383637" y="0"/>
                  <a:pt x="406400" y="22763"/>
                  <a:pt x="406400" y="50800"/>
                </a:cubicBezTo>
                <a:lnTo>
                  <a:pt x="406400" y="355600"/>
                </a:lnTo>
                <a:cubicBezTo>
                  <a:pt x="406400" y="383637"/>
                  <a:pt x="383637" y="406400"/>
                  <a:pt x="3556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7" name="Text 34"/>
          <p:cNvSpPr/>
          <p:nvPr/>
        </p:nvSpPr>
        <p:spPr>
          <a:xfrm>
            <a:off x="8705155" y="5911850"/>
            <a:ext cx="190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4</a:t>
            </a:r>
            <a:endParaRPr lang="en-US" sz="1600" dirty="0"/>
          </a:p>
        </p:txBody>
      </p:sp>
      <p:sp>
        <p:nvSpPr>
          <p:cNvPr id="38" name="Text 35"/>
          <p:cNvSpPr/>
          <p:nvPr/>
        </p:nvSpPr>
        <p:spPr>
          <a:xfrm>
            <a:off x="9105900" y="5861050"/>
            <a:ext cx="6477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零信任成为标准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9105900" y="6216650"/>
            <a:ext cx="64643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传统边界防护模型失效，零信任架构（Never Trust, Always Verify）成为企业安全新标准。</a:t>
            </a:r>
            <a:endParaRPr lang="en-US" sz="1600" dirty="0"/>
          </a:p>
        </p:txBody>
      </p:sp>
      <p:sp>
        <p:nvSpPr>
          <p:cNvPr id="40" name="Shape 37"/>
          <p:cNvSpPr/>
          <p:nvPr/>
        </p:nvSpPr>
        <p:spPr>
          <a:xfrm>
            <a:off x="8286750" y="7270750"/>
            <a:ext cx="7454900" cy="1536700"/>
          </a:xfrm>
          <a:custGeom>
            <a:avLst/>
            <a:gdLst/>
            <a:ahLst/>
            <a:cxnLst/>
            <a:rect l="l" t="t" r="r" b="b"/>
            <a:pathLst>
              <a:path w="7454900" h="1536700">
                <a:moveTo>
                  <a:pt x="50803" y="0"/>
                </a:moveTo>
                <a:lnTo>
                  <a:pt x="7404097" y="0"/>
                </a:lnTo>
                <a:cubicBezTo>
                  <a:pt x="7432155" y="0"/>
                  <a:pt x="7454900" y="22745"/>
                  <a:pt x="7454900" y="50803"/>
                </a:cubicBezTo>
                <a:lnTo>
                  <a:pt x="7454900" y="1485897"/>
                </a:lnTo>
                <a:cubicBezTo>
                  <a:pt x="7454900" y="1513955"/>
                  <a:pt x="7432155" y="1536700"/>
                  <a:pt x="7404097" y="1536700"/>
                </a:cubicBezTo>
                <a:lnTo>
                  <a:pt x="50803" y="1536700"/>
                </a:lnTo>
                <a:cubicBezTo>
                  <a:pt x="22745" y="1536700"/>
                  <a:pt x="0" y="1513955"/>
                  <a:pt x="0" y="1485897"/>
                </a:cubicBezTo>
                <a:lnTo>
                  <a:pt x="0" y="50803"/>
                </a:lnTo>
                <a:cubicBezTo>
                  <a:pt x="0" y="22764"/>
                  <a:pt x="22764" y="0"/>
                  <a:pt x="50803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98C9A3">
                <a:alpha val="30196"/>
              </a:srgbClr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8543925" y="7848600"/>
            <a:ext cx="285750" cy="381000"/>
          </a:xfrm>
          <a:custGeom>
            <a:avLst/>
            <a:gdLst/>
            <a:ahLst/>
            <a:cxnLst/>
            <a:rect l="l" t="t" r="r" b="b"/>
            <a:pathLst>
              <a:path w="285750" h="381000">
                <a:moveTo>
                  <a:pt x="217959" y="285750"/>
                </a:moveTo>
                <a:cubicBezTo>
                  <a:pt x="223391" y="269156"/>
                  <a:pt x="234255" y="254124"/>
                  <a:pt x="246534" y="241176"/>
                </a:cubicBezTo>
                <a:cubicBezTo>
                  <a:pt x="270867" y="215578"/>
                  <a:pt x="285750" y="180975"/>
                  <a:pt x="285750" y="142875"/>
                </a:cubicBezTo>
                <a:cubicBezTo>
                  <a:pt x="285750" y="63996"/>
                  <a:pt x="221754" y="0"/>
                  <a:pt x="142875" y="0"/>
                </a:cubicBezTo>
                <a:cubicBezTo>
                  <a:pt x="63996" y="0"/>
                  <a:pt x="0" y="63996"/>
                  <a:pt x="0" y="142875"/>
                </a:cubicBezTo>
                <a:cubicBezTo>
                  <a:pt x="0" y="180975"/>
                  <a:pt x="14883" y="215578"/>
                  <a:pt x="39216" y="241176"/>
                </a:cubicBezTo>
                <a:cubicBezTo>
                  <a:pt x="51495" y="254124"/>
                  <a:pt x="62433" y="269156"/>
                  <a:pt x="67791" y="285750"/>
                </a:cubicBezTo>
                <a:lnTo>
                  <a:pt x="217884" y="285750"/>
                </a:lnTo>
                <a:close/>
                <a:moveTo>
                  <a:pt x="214313" y="321469"/>
                </a:moveTo>
                <a:lnTo>
                  <a:pt x="71438" y="321469"/>
                </a:lnTo>
                <a:lnTo>
                  <a:pt x="71438" y="333375"/>
                </a:lnTo>
                <a:cubicBezTo>
                  <a:pt x="71438" y="366266"/>
                  <a:pt x="98078" y="392906"/>
                  <a:pt x="130969" y="392906"/>
                </a:cubicBezTo>
                <a:lnTo>
                  <a:pt x="154781" y="392906"/>
                </a:lnTo>
                <a:cubicBezTo>
                  <a:pt x="187672" y="392906"/>
                  <a:pt x="214313" y="366266"/>
                  <a:pt x="214313" y="333375"/>
                </a:cubicBezTo>
                <a:lnTo>
                  <a:pt x="214313" y="321469"/>
                </a:lnTo>
                <a:close/>
                <a:moveTo>
                  <a:pt x="136922" y="83344"/>
                </a:moveTo>
                <a:cubicBezTo>
                  <a:pt x="107305" y="83344"/>
                  <a:pt x="83344" y="107305"/>
                  <a:pt x="83344" y="136922"/>
                </a:cubicBezTo>
                <a:cubicBezTo>
                  <a:pt x="83344" y="146819"/>
                  <a:pt x="75381" y="154781"/>
                  <a:pt x="65484" y="154781"/>
                </a:cubicBezTo>
                <a:cubicBezTo>
                  <a:pt x="55587" y="154781"/>
                  <a:pt x="47625" y="146819"/>
                  <a:pt x="47625" y="136922"/>
                </a:cubicBezTo>
                <a:cubicBezTo>
                  <a:pt x="47625" y="87585"/>
                  <a:pt x="87585" y="47625"/>
                  <a:pt x="136922" y="47625"/>
                </a:cubicBezTo>
                <a:cubicBezTo>
                  <a:pt x="146819" y="47625"/>
                  <a:pt x="154781" y="55587"/>
                  <a:pt x="154781" y="65484"/>
                </a:cubicBezTo>
                <a:cubicBezTo>
                  <a:pt x="154781" y="75381"/>
                  <a:pt x="146819" y="83344"/>
                  <a:pt x="136922" y="83344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42" name="Text 39"/>
          <p:cNvSpPr/>
          <p:nvPr/>
        </p:nvSpPr>
        <p:spPr>
          <a:xfrm>
            <a:off x="9080500" y="7480300"/>
            <a:ext cx="65659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市场机遇窗口</a:t>
            </a:r>
            <a:endParaRPr lang="en-US" sz="1600" dirty="0"/>
          </a:p>
        </p:txBody>
      </p:sp>
      <p:sp>
        <p:nvSpPr>
          <p:cNvPr id="43" name="Text 40"/>
          <p:cNvSpPr/>
          <p:nvPr/>
        </p:nvSpPr>
        <p:spPr>
          <a:xfrm>
            <a:off x="9080500" y="7937500"/>
            <a:ext cx="65532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设备管理市场正处于爆发期，AI Agent技术成熟创造了新的产品品类机会。DeviceTunnelHub定位独特，抢占市场先机。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504" y="603005"/>
            <a:ext cx="603005" cy="603005"/>
          </a:xfrm>
          <a:custGeom>
            <a:avLst/>
            <a:gdLst/>
            <a:ahLst/>
            <a:cxnLst/>
            <a:rect l="l" t="t" r="r" b="b"/>
            <a:pathLst>
              <a:path w="603005" h="603005">
                <a:moveTo>
                  <a:pt x="50248" y="0"/>
                </a:moveTo>
                <a:lnTo>
                  <a:pt x="552756" y="0"/>
                </a:lnTo>
                <a:cubicBezTo>
                  <a:pt x="580508" y="0"/>
                  <a:pt x="603005" y="22497"/>
                  <a:pt x="603005" y="50248"/>
                </a:cubicBezTo>
                <a:lnTo>
                  <a:pt x="603005" y="552756"/>
                </a:lnTo>
                <a:cubicBezTo>
                  <a:pt x="603005" y="580508"/>
                  <a:pt x="580508" y="603005"/>
                  <a:pt x="552756" y="603005"/>
                </a:cubicBezTo>
                <a:lnTo>
                  <a:pt x="50248" y="603005"/>
                </a:lnTo>
                <a:cubicBezTo>
                  <a:pt x="22497" y="603005"/>
                  <a:pt x="0" y="580508"/>
                  <a:pt x="0" y="552756"/>
                </a:cubicBezTo>
                <a:lnTo>
                  <a:pt x="0" y="50248"/>
                </a:lnTo>
                <a:cubicBezTo>
                  <a:pt x="0" y="22497"/>
                  <a:pt x="22497" y="0"/>
                  <a:pt x="5024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" name="Shape 1"/>
          <p:cNvSpPr/>
          <p:nvPr/>
        </p:nvSpPr>
        <p:spPr>
          <a:xfrm>
            <a:off x="678380" y="778881"/>
            <a:ext cx="251252" cy="251252"/>
          </a:xfrm>
          <a:custGeom>
            <a:avLst/>
            <a:gdLst/>
            <a:ahLst/>
            <a:cxnLst/>
            <a:rect l="l" t="t" r="r" b="b"/>
            <a:pathLst>
              <a:path w="251252" h="251252">
                <a:moveTo>
                  <a:pt x="125626" y="0"/>
                </a:moveTo>
                <a:cubicBezTo>
                  <a:pt x="132840" y="0"/>
                  <a:pt x="139464" y="3975"/>
                  <a:pt x="142900" y="10305"/>
                </a:cubicBezTo>
                <a:lnTo>
                  <a:pt x="248896" y="206596"/>
                </a:lnTo>
                <a:cubicBezTo>
                  <a:pt x="252184" y="212681"/>
                  <a:pt x="252037" y="220042"/>
                  <a:pt x="248504" y="225980"/>
                </a:cubicBezTo>
                <a:cubicBezTo>
                  <a:pt x="244971" y="231917"/>
                  <a:pt x="238542" y="235549"/>
                  <a:pt x="231623" y="235549"/>
                </a:cubicBezTo>
                <a:lnTo>
                  <a:pt x="19629" y="235549"/>
                </a:lnTo>
                <a:cubicBezTo>
                  <a:pt x="12710" y="235549"/>
                  <a:pt x="6330" y="231917"/>
                  <a:pt x="2748" y="225980"/>
                </a:cubicBezTo>
                <a:cubicBezTo>
                  <a:pt x="-834" y="220042"/>
                  <a:pt x="-932" y="212681"/>
                  <a:pt x="2355" y="206596"/>
                </a:cubicBezTo>
                <a:lnTo>
                  <a:pt x="108352" y="10305"/>
                </a:lnTo>
                <a:cubicBezTo>
                  <a:pt x="111787" y="3975"/>
                  <a:pt x="118412" y="0"/>
                  <a:pt x="125626" y="0"/>
                </a:cubicBezTo>
                <a:close/>
                <a:moveTo>
                  <a:pt x="125626" y="82442"/>
                </a:moveTo>
                <a:cubicBezTo>
                  <a:pt x="119099" y="82442"/>
                  <a:pt x="113849" y="87693"/>
                  <a:pt x="113849" y="94219"/>
                </a:cubicBezTo>
                <a:lnTo>
                  <a:pt x="113849" y="149181"/>
                </a:lnTo>
                <a:cubicBezTo>
                  <a:pt x="113849" y="155707"/>
                  <a:pt x="119099" y="160958"/>
                  <a:pt x="125626" y="160958"/>
                </a:cubicBezTo>
                <a:cubicBezTo>
                  <a:pt x="132153" y="160958"/>
                  <a:pt x="137403" y="155707"/>
                  <a:pt x="137403" y="149181"/>
                </a:cubicBezTo>
                <a:lnTo>
                  <a:pt x="137403" y="94219"/>
                </a:lnTo>
                <a:cubicBezTo>
                  <a:pt x="137403" y="87693"/>
                  <a:pt x="132153" y="82442"/>
                  <a:pt x="125626" y="82442"/>
                </a:cubicBezTo>
                <a:close/>
                <a:moveTo>
                  <a:pt x="138728" y="188439"/>
                </a:moveTo>
                <a:cubicBezTo>
                  <a:pt x="139026" y="183575"/>
                  <a:pt x="136601" y="178948"/>
                  <a:pt x="132432" y="176426"/>
                </a:cubicBezTo>
                <a:cubicBezTo>
                  <a:pt x="128263" y="173905"/>
                  <a:pt x="123038" y="173905"/>
                  <a:pt x="118869" y="176426"/>
                </a:cubicBezTo>
                <a:cubicBezTo>
                  <a:pt x="114700" y="178948"/>
                  <a:pt x="112275" y="183575"/>
                  <a:pt x="112573" y="188439"/>
                </a:cubicBezTo>
                <a:cubicBezTo>
                  <a:pt x="112275" y="193302"/>
                  <a:pt x="114700" y="197930"/>
                  <a:pt x="118869" y="200451"/>
                </a:cubicBezTo>
                <a:cubicBezTo>
                  <a:pt x="123038" y="202973"/>
                  <a:pt x="128263" y="202973"/>
                  <a:pt x="132432" y="200451"/>
                </a:cubicBezTo>
                <a:cubicBezTo>
                  <a:pt x="136601" y="197930"/>
                  <a:pt x="139026" y="193302"/>
                  <a:pt x="138728" y="188439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" name="Text 2"/>
          <p:cNvSpPr/>
          <p:nvPr/>
        </p:nvSpPr>
        <p:spPr>
          <a:xfrm>
            <a:off x="1306510" y="521348"/>
            <a:ext cx="1436651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83" b="1" spc="79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PAIN POINTS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306510" y="804006"/>
            <a:ext cx="2399456" cy="502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561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核心市场痛点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306510" y="1457261"/>
            <a:ext cx="1005008" cy="50250"/>
          </a:xfrm>
          <a:custGeom>
            <a:avLst/>
            <a:gdLst/>
            <a:ahLst/>
            <a:cxnLst/>
            <a:rect l="l" t="t" r="r" b="b"/>
            <a:pathLst>
              <a:path w="1005008" h="50250">
                <a:moveTo>
                  <a:pt x="0" y="0"/>
                </a:moveTo>
                <a:lnTo>
                  <a:pt x="1005008" y="0"/>
                </a:lnTo>
                <a:lnTo>
                  <a:pt x="1005008" y="50250"/>
                </a:lnTo>
                <a:lnTo>
                  <a:pt x="0" y="5025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Shape 5"/>
          <p:cNvSpPr/>
          <p:nvPr/>
        </p:nvSpPr>
        <p:spPr>
          <a:xfrm>
            <a:off x="508785" y="1765045"/>
            <a:ext cx="7512433" cy="2424581"/>
          </a:xfrm>
          <a:custGeom>
            <a:avLst/>
            <a:gdLst/>
            <a:ahLst/>
            <a:cxnLst/>
            <a:rect l="l" t="t" r="r" b="b"/>
            <a:pathLst>
              <a:path w="7512433" h="2424581">
                <a:moveTo>
                  <a:pt x="50262" y="0"/>
                </a:moveTo>
                <a:lnTo>
                  <a:pt x="7462171" y="0"/>
                </a:lnTo>
                <a:cubicBezTo>
                  <a:pt x="7489930" y="0"/>
                  <a:pt x="7512433" y="22503"/>
                  <a:pt x="7512433" y="50262"/>
                </a:cubicBezTo>
                <a:lnTo>
                  <a:pt x="7512433" y="2374320"/>
                </a:lnTo>
                <a:cubicBezTo>
                  <a:pt x="7512433" y="2402078"/>
                  <a:pt x="7489930" y="2424581"/>
                  <a:pt x="7462171" y="2424581"/>
                </a:cubicBezTo>
                <a:lnTo>
                  <a:pt x="50262" y="2424581"/>
                </a:lnTo>
                <a:cubicBezTo>
                  <a:pt x="22503" y="2424581"/>
                  <a:pt x="0" y="2402078"/>
                  <a:pt x="0" y="2374320"/>
                </a:cubicBezTo>
                <a:lnTo>
                  <a:pt x="0" y="50262"/>
                </a:lnTo>
                <a:cubicBezTo>
                  <a:pt x="0" y="22503"/>
                  <a:pt x="22503" y="0"/>
                  <a:pt x="50262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16068" y="1972328"/>
            <a:ext cx="703505" cy="703505"/>
          </a:xfrm>
          <a:custGeom>
            <a:avLst/>
            <a:gdLst/>
            <a:ahLst/>
            <a:cxnLst/>
            <a:rect l="l" t="t" r="r" b="b"/>
            <a:pathLst>
              <a:path w="703505" h="703505">
                <a:moveTo>
                  <a:pt x="50251" y="0"/>
                </a:moveTo>
                <a:lnTo>
                  <a:pt x="653254" y="0"/>
                </a:lnTo>
                <a:cubicBezTo>
                  <a:pt x="681007" y="0"/>
                  <a:pt x="703505" y="22498"/>
                  <a:pt x="703505" y="50251"/>
                </a:cubicBezTo>
                <a:lnTo>
                  <a:pt x="703505" y="653254"/>
                </a:lnTo>
                <a:cubicBezTo>
                  <a:pt x="703505" y="681007"/>
                  <a:pt x="681007" y="703505"/>
                  <a:pt x="653254" y="703505"/>
                </a:cubicBezTo>
                <a:lnTo>
                  <a:pt x="50251" y="703505"/>
                </a:lnTo>
                <a:cubicBezTo>
                  <a:pt x="22498" y="703505"/>
                  <a:pt x="0" y="681007"/>
                  <a:pt x="0" y="653254"/>
                </a:cubicBezTo>
                <a:lnTo>
                  <a:pt x="0" y="50251"/>
                </a:lnTo>
                <a:cubicBezTo>
                  <a:pt x="0" y="22498"/>
                  <a:pt x="22498" y="0"/>
                  <a:pt x="50251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9" name="Shape 7"/>
          <p:cNvSpPr/>
          <p:nvPr/>
        </p:nvSpPr>
        <p:spPr>
          <a:xfrm>
            <a:off x="917070" y="2173329"/>
            <a:ext cx="301502" cy="301502"/>
          </a:xfrm>
          <a:custGeom>
            <a:avLst/>
            <a:gdLst/>
            <a:ahLst/>
            <a:cxnLst/>
            <a:rect l="l" t="t" r="r" b="b"/>
            <a:pathLst>
              <a:path w="301502" h="301502">
                <a:moveTo>
                  <a:pt x="237786" y="20257"/>
                </a:moveTo>
                <a:cubicBezTo>
                  <a:pt x="244853" y="17313"/>
                  <a:pt x="252920" y="18962"/>
                  <a:pt x="258338" y="24320"/>
                </a:cubicBezTo>
                <a:lnTo>
                  <a:pt x="296026" y="62008"/>
                </a:lnTo>
                <a:cubicBezTo>
                  <a:pt x="299559" y="65541"/>
                  <a:pt x="301561" y="70311"/>
                  <a:pt x="301561" y="75317"/>
                </a:cubicBezTo>
                <a:cubicBezTo>
                  <a:pt x="301561" y="80322"/>
                  <a:pt x="299559" y="85092"/>
                  <a:pt x="296026" y="88625"/>
                </a:cubicBezTo>
                <a:lnTo>
                  <a:pt x="258338" y="126313"/>
                </a:lnTo>
                <a:cubicBezTo>
                  <a:pt x="252920" y="131731"/>
                  <a:pt x="244853" y="133321"/>
                  <a:pt x="237786" y="130376"/>
                </a:cubicBezTo>
                <a:cubicBezTo>
                  <a:pt x="230720" y="127432"/>
                  <a:pt x="226127" y="120660"/>
                  <a:pt x="226127" y="113063"/>
                </a:cubicBezTo>
                <a:lnTo>
                  <a:pt x="226127" y="94219"/>
                </a:lnTo>
                <a:lnTo>
                  <a:pt x="207283" y="94219"/>
                </a:lnTo>
                <a:cubicBezTo>
                  <a:pt x="201335" y="94219"/>
                  <a:pt x="195741" y="96987"/>
                  <a:pt x="192208" y="101757"/>
                </a:cubicBezTo>
                <a:lnTo>
                  <a:pt x="173128" y="127196"/>
                </a:lnTo>
                <a:lnTo>
                  <a:pt x="149573" y="95809"/>
                </a:lnTo>
                <a:lnTo>
                  <a:pt x="162057" y="79144"/>
                </a:lnTo>
                <a:cubicBezTo>
                  <a:pt x="172716" y="64894"/>
                  <a:pt x="189499" y="56532"/>
                  <a:pt x="207283" y="56532"/>
                </a:cubicBezTo>
                <a:lnTo>
                  <a:pt x="226127" y="56532"/>
                </a:lnTo>
                <a:lnTo>
                  <a:pt x="226127" y="37688"/>
                </a:lnTo>
                <a:cubicBezTo>
                  <a:pt x="226127" y="30091"/>
                  <a:pt x="230720" y="23202"/>
                  <a:pt x="237786" y="20257"/>
                </a:cubicBezTo>
                <a:close/>
                <a:moveTo>
                  <a:pt x="90686" y="174306"/>
                </a:moveTo>
                <a:lnTo>
                  <a:pt x="114241" y="205693"/>
                </a:lnTo>
                <a:lnTo>
                  <a:pt x="101757" y="222358"/>
                </a:lnTo>
                <a:cubicBezTo>
                  <a:pt x="91098" y="236609"/>
                  <a:pt x="74316" y="244971"/>
                  <a:pt x="56532" y="244971"/>
                </a:cubicBezTo>
                <a:lnTo>
                  <a:pt x="18844" y="244971"/>
                </a:lnTo>
                <a:cubicBezTo>
                  <a:pt x="8421" y="244971"/>
                  <a:pt x="0" y="236550"/>
                  <a:pt x="0" y="226127"/>
                </a:cubicBezTo>
                <a:cubicBezTo>
                  <a:pt x="0" y="215704"/>
                  <a:pt x="8421" y="207283"/>
                  <a:pt x="18844" y="207283"/>
                </a:cubicBezTo>
                <a:lnTo>
                  <a:pt x="56532" y="207283"/>
                </a:lnTo>
                <a:cubicBezTo>
                  <a:pt x="62479" y="207283"/>
                  <a:pt x="68074" y="204515"/>
                  <a:pt x="71607" y="199745"/>
                </a:cubicBezTo>
                <a:lnTo>
                  <a:pt x="90686" y="174306"/>
                </a:lnTo>
                <a:close/>
                <a:moveTo>
                  <a:pt x="258279" y="277123"/>
                </a:moveTo>
                <a:cubicBezTo>
                  <a:pt x="252862" y="282541"/>
                  <a:pt x="244794" y="284131"/>
                  <a:pt x="237728" y="281186"/>
                </a:cubicBezTo>
                <a:cubicBezTo>
                  <a:pt x="230661" y="278242"/>
                  <a:pt x="226127" y="271411"/>
                  <a:pt x="226127" y="263815"/>
                </a:cubicBezTo>
                <a:lnTo>
                  <a:pt x="226127" y="244971"/>
                </a:lnTo>
                <a:lnTo>
                  <a:pt x="207283" y="244971"/>
                </a:lnTo>
                <a:cubicBezTo>
                  <a:pt x="189499" y="244971"/>
                  <a:pt x="172716" y="236609"/>
                  <a:pt x="162057" y="222358"/>
                </a:cubicBezTo>
                <a:lnTo>
                  <a:pt x="71607" y="101757"/>
                </a:lnTo>
                <a:cubicBezTo>
                  <a:pt x="68074" y="96987"/>
                  <a:pt x="62479" y="94219"/>
                  <a:pt x="56532" y="94219"/>
                </a:cubicBezTo>
                <a:lnTo>
                  <a:pt x="18844" y="94219"/>
                </a:lnTo>
                <a:cubicBezTo>
                  <a:pt x="8421" y="94219"/>
                  <a:pt x="0" y="85799"/>
                  <a:pt x="0" y="75376"/>
                </a:cubicBezTo>
                <a:cubicBezTo>
                  <a:pt x="0" y="64953"/>
                  <a:pt x="8421" y="56532"/>
                  <a:pt x="18844" y="56532"/>
                </a:cubicBezTo>
                <a:lnTo>
                  <a:pt x="56532" y="56532"/>
                </a:lnTo>
                <a:cubicBezTo>
                  <a:pt x="74316" y="56532"/>
                  <a:pt x="91098" y="64894"/>
                  <a:pt x="101757" y="79144"/>
                </a:cubicBezTo>
                <a:lnTo>
                  <a:pt x="192208" y="199745"/>
                </a:lnTo>
                <a:cubicBezTo>
                  <a:pt x="195741" y="204515"/>
                  <a:pt x="201335" y="207283"/>
                  <a:pt x="207283" y="207283"/>
                </a:cubicBezTo>
                <a:lnTo>
                  <a:pt x="226127" y="207283"/>
                </a:lnTo>
                <a:lnTo>
                  <a:pt x="226127" y="188439"/>
                </a:lnTo>
                <a:cubicBezTo>
                  <a:pt x="226127" y="180843"/>
                  <a:pt x="230720" y="173953"/>
                  <a:pt x="237786" y="171008"/>
                </a:cubicBezTo>
                <a:cubicBezTo>
                  <a:pt x="244853" y="168064"/>
                  <a:pt x="252920" y="169713"/>
                  <a:pt x="258338" y="175072"/>
                </a:cubicBezTo>
                <a:lnTo>
                  <a:pt x="296026" y="212759"/>
                </a:lnTo>
                <a:cubicBezTo>
                  <a:pt x="299559" y="216293"/>
                  <a:pt x="301561" y="221062"/>
                  <a:pt x="301561" y="226068"/>
                </a:cubicBezTo>
                <a:cubicBezTo>
                  <a:pt x="301561" y="231073"/>
                  <a:pt x="299559" y="235843"/>
                  <a:pt x="296026" y="239376"/>
                </a:cubicBezTo>
                <a:lnTo>
                  <a:pt x="258338" y="277064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10" name="Text 8"/>
          <p:cNvSpPr/>
          <p:nvPr/>
        </p:nvSpPr>
        <p:spPr>
          <a:xfrm>
            <a:off x="1620575" y="1972328"/>
            <a:ext cx="2135641" cy="703505"/>
          </a:xfrm>
          <a:prstGeom prst="rect">
            <a:avLst/>
          </a:prstGeom>
          <a:noFill/>
          <a:ln/>
        </p:spPr>
        <p:txBody>
          <a:bodyPr wrap="square" lIns="0" tIns="100501" rIns="0" bIns="0" rtlCol="0" anchor="ctr"/>
          <a:lstStyle/>
          <a:p>
            <a:pPr>
              <a:lnSpc>
                <a:spcPct val="120000"/>
              </a:lnSpc>
            </a:pPr>
            <a:r>
              <a:rPr lang="en-US" sz="1978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设备分散管理混乱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16068" y="2826584"/>
            <a:ext cx="7198368" cy="6532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83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实体设备与虚拟设备无法统一纳管，设备分布在本地、云端、海外，管理复杂度高。传统MDM只能管理实体手机，缺乏对云手机、虚拟浏览器的支持。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16068" y="3630590"/>
            <a:ext cx="1005008" cy="351753"/>
          </a:xfrm>
          <a:custGeom>
            <a:avLst/>
            <a:gdLst/>
            <a:ahLst/>
            <a:cxnLst/>
            <a:rect l="l" t="t" r="r" b="b"/>
            <a:pathLst>
              <a:path w="1005008" h="351753">
                <a:moveTo>
                  <a:pt x="175876" y="0"/>
                </a:moveTo>
                <a:lnTo>
                  <a:pt x="829131" y="0"/>
                </a:lnTo>
                <a:cubicBezTo>
                  <a:pt x="926265" y="0"/>
                  <a:pt x="1005008" y="78743"/>
                  <a:pt x="1005008" y="175876"/>
                </a:cubicBezTo>
                <a:lnTo>
                  <a:pt x="1005008" y="175876"/>
                </a:lnTo>
                <a:cubicBezTo>
                  <a:pt x="1005008" y="273010"/>
                  <a:pt x="926265" y="351753"/>
                  <a:pt x="829131" y="351753"/>
                </a:cubicBezTo>
                <a:lnTo>
                  <a:pt x="175876" y="351753"/>
                </a:lnTo>
                <a:cubicBezTo>
                  <a:pt x="78808" y="351753"/>
                  <a:pt x="0" y="272945"/>
                  <a:pt x="0" y="175876"/>
                </a:cubicBezTo>
                <a:lnTo>
                  <a:pt x="0" y="175876"/>
                </a:lnTo>
                <a:cubicBezTo>
                  <a:pt x="0" y="78808"/>
                  <a:pt x="78808" y="0"/>
                  <a:pt x="175876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716068" y="3630590"/>
            <a:ext cx="1092946" cy="351753"/>
          </a:xfrm>
          <a:prstGeom prst="rect">
            <a:avLst/>
          </a:prstGeom>
          <a:noFill/>
          <a:ln/>
        </p:spPr>
        <p:txBody>
          <a:bodyPr wrap="square" lIns="150751" tIns="50250" rIns="150751" bIns="5025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设备孤岛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821577" y="3630590"/>
            <a:ext cx="1005008" cy="351753"/>
          </a:xfrm>
          <a:custGeom>
            <a:avLst/>
            <a:gdLst/>
            <a:ahLst/>
            <a:cxnLst/>
            <a:rect l="l" t="t" r="r" b="b"/>
            <a:pathLst>
              <a:path w="1005008" h="351753">
                <a:moveTo>
                  <a:pt x="175876" y="0"/>
                </a:moveTo>
                <a:lnTo>
                  <a:pt x="829131" y="0"/>
                </a:lnTo>
                <a:cubicBezTo>
                  <a:pt x="926265" y="0"/>
                  <a:pt x="1005008" y="78743"/>
                  <a:pt x="1005008" y="175876"/>
                </a:cubicBezTo>
                <a:lnTo>
                  <a:pt x="1005008" y="175876"/>
                </a:lnTo>
                <a:cubicBezTo>
                  <a:pt x="1005008" y="273010"/>
                  <a:pt x="926265" y="351753"/>
                  <a:pt x="829131" y="351753"/>
                </a:cubicBezTo>
                <a:lnTo>
                  <a:pt x="175876" y="351753"/>
                </a:lnTo>
                <a:cubicBezTo>
                  <a:pt x="78808" y="351753"/>
                  <a:pt x="0" y="272945"/>
                  <a:pt x="0" y="175876"/>
                </a:cubicBezTo>
                <a:lnTo>
                  <a:pt x="0" y="175876"/>
                </a:lnTo>
                <a:cubicBezTo>
                  <a:pt x="0" y="78808"/>
                  <a:pt x="78808" y="0"/>
                  <a:pt x="175876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821577" y="3630590"/>
            <a:ext cx="1092946" cy="351753"/>
          </a:xfrm>
          <a:prstGeom prst="rect">
            <a:avLst/>
          </a:prstGeom>
          <a:noFill/>
          <a:ln/>
        </p:spPr>
        <p:txBody>
          <a:bodyPr wrap="square" lIns="150751" tIns="50250" rIns="150751" bIns="5025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管理复杂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2927085" y="3630590"/>
            <a:ext cx="1005008" cy="351753"/>
          </a:xfrm>
          <a:custGeom>
            <a:avLst/>
            <a:gdLst/>
            <a:ahLst/>
            <a:cxnLst/>
            <a:rect l="l" t="t" r="r" b="b"/>
            <a:pathLst>
              <a:path w="1005008" h="351753">
                <a:moveTo>
                  <a:pt x="175876" y="0"/>
                </a:moveTo>
                <a:lnTo>
                  <a:pt x="829131" y="0"/>
                </a:lnTo>
                <a:cubicBezTo>
                  <a:pt x="926265" y="0"/>
                  <a:pt x="1005008" y="78743"/>
                  <a:pt x="1005008" y="175876"/>
                </a:cubicBezTo>
                <a:lnTo>
                  <a:pt x="1005008" y="175876"/>
                </a:lnTo>
                <a:cubicBezTo>
                  <a:pt x="1005008" y="273010"/>
                  <a:pt x="926265" y="351753"/>
                  <a:pt x="829131" y="351753"/>
                </a:cubicBezTo>
                <a:lnTo>
                  <a:pt x="175876" y="351753"/>
                </a:lnTo>
                <a:cubicBezTo>
                  <a:pt x="78808" y="351753"/>
                  <a:pt x="0" y="272945"/>
                  <a:pt x="0" y="175876"/>
                </a:cubicBezTo>
                <a:lnTo>
                  <a:pt x="0" y="175876"/>
                </a:lnTo>
                <a:cubicBezTo>
                  <a:pt x="0" y="78808"/>
                  <a:pt x="78808" y="0"/>
                  <a:pt x="175876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2927085" y="3630590"/>
            <a:ext cx="1092946" cy="351753"/>
          </a:xfrm>
          <a:prstGeom prst="rect">
            <a:avLst/>
          </a:prstGeom>
          <a:noFill/>
          <a:ln/>
        </p:spPr>
        <p:txBody>
          <a:bodyPr wrap="square" lIns="150751" tIns="50250" rIns="150751" bIns="5025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成本高昂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8236156" y="1765045"/>
            <a:ext cx="7512433" cy="2424581"/>
          </a:xfrm>
          <a:custGeom>
            <a:avLst/>
            <a:gdLst/>
            <a:ahLst/>
            <a:cxnLst/>
            <a:rect l="l" t="t" r="r" b="b"/>
            <a:pathLst>
              <a:path w="7512433" h="2424581">
                <a:moveTo>
                  <a:pt x="50262" y="0"/>
                </a:moveTo>
                <a:lnTo>
                  <a:pt x="7462171" y="0"/>
                </a:lnTo>
                <a:cubicBezTo>
                  <a:pt x="7489930" y="0"/>
                  <a:pt x="7512433" y="22503"/>
                  <a:pt x="7512433" y="50262"/>
                </a:cubicBezTo>
                <a:lnTo>
                  <a:pt x="7512433" y="2374320"/>
                </a:lnTo>
                <a:cubicBezTo>
                  <a:pt x="7512433" y="2402078"/>
                  <a:pt x="7489930" y="2424581"/>
                  <a:pt x="7462171" y="2424581"/>
                </a:cubicBezTo>
                <a:lnTo>
                  <a:pt x="50262" y="2424581"/>
                </a:lnTo>
                <a:cubicBezTo>
                  <a:pt x="22503" y="2424581"/>
                  <a:pt x="0" y="2402078"/>
                  <a:pt x="0" y="2374320"/>
                </a:cubicBezTo>
                <a:lnTo>
                  <a:pt x="0" y="50262"/>
                </a:lnTo>
                <a:cubicBezTo>
                  <a:pt x="0" y="22503"/>
                  <a:pt x="22503" y="0"/>
                  <a:pt x="50262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8443439" y="1972328"/>
            <a:ext cx="703505" cy="703505"/>
          </a:xfrm>
          <a:custGeom>
            <a:avLst/>
            <a:gdLst/>
            <a:ahLst/>
            <a:cxnLst/>
            <a:rect l="l" t="t" r="r" b="b"/>
            <a:pathLst>
              <a:path w="703505" h="703505">
                <a:moveTo>
                  <a:pt x="50251" y="0"/>
                </a:moveTo>
                <a:lnTo>
                  <a:pt x="653254" y="0"/>
                </a:lnTo>
                <a:cubicBezTo>
                  <a:pt x="681007" y="0"/>
                  <a:pt x="703505" y="22498"/>
                  <a:pt x="703505" y="50251"/>
                </a:cubicBezTo>
                <a:lnTo>
                  <a:pt x="703505" y="653254"/>
                </a:lnTo>
                <a:cubicBezTo>
                  <a:pt x="703505" y="681007"/>
                  <a:pt x="681007" y="703505"/>
                  <a:pt x="653254" y="703505"/>
                </a:cubicBezTo>
                <a:lnTo>
                  <a:pt x="50251" y="703505"/>
                </a:lnTo>
                <a:cubicBezTo>
                  <a:pt x="22498" y="703505"/>
                  <a:pt x="0" y="681007"/>
                  <a:pt x="0" y="653254"/>
                </a:cubicBezTo>
                <a:lnTo>
                  <a:pt x="0" y="50251"/>
                </a:lnTo>
                <a:cubicBezTo>
                  <a:pt x="0" y="22498"/>
                  <a:pt x="22498" y="0"/>
                  <a:pt x="50251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0" name="Shape 18"/>
          <p:cNvSpPr/>
          <p:nvPr/>
        </p:nvSpPr>
        <p:spPr>
          <a:xfrm>
            <a:off x="8644440" y="2173329"/>
            <a:ext cx="301502" cy="301502"/>
          </a:xfrm>
          <a:custGeom>
            <a:avLst/>
            <a:gdLst/>
            <a:ahLst/>
            <a:cxnLst/>
            <a:rect l="l" t="t" r="r" b="b"/>
            <a:pathLst>
              <a:path w="301502" h="301502">
                <a:moveTo>
                  <a:pt x="150751" y="0"/>
                </a:moveTo>
                <a:cubicBezTo>
                  <a:pt x="153460" y="0"/>
                  <a:pt x="156169" y="589"/>
                  <a:pt x="158642" y="1708"/>
                </a:cubicBezTo>
                <a:lnTo>
                  <a:pt x="269585" y="48759"/>
                </a:lnTo>
                <a:cubicBezTo>
                  <a:pt x="282541" y="54235"/>
                  <a:pt x="292198" y="67014"/>
                  <a:pt x="292139" y="82442"/>
                </a:cubicBezTo>
                <a:cubicBezTo>
                  <a:pt x="291845" y="140858"/>
                  <a:pt x="267819" y="247738"/>
                  <a:pt x="166356" y="296320"/>
                </a:cubicBezTo>
                <a:cubicBezTo>
                  <a:pt x="156522" y="301031"/>
                  <a:pt x="145098" y="301031"/>
                  <a:pt x="135264" y="296320"/>
                </a:cubicBezTo>
                <a:cubicBezTo>
                  <a:pt x="33742" y="247738"/>
                  <a:pt x="9775" y="140858"/>
                  <a:pt x="9481" y="82442"/>
                </a:cubicBezTo>
                <a:cubicBezTo>
                  <a:pt x="9422" y="67014"/>
                  <a:pt x="19079" y="54235"/>
                  <a:pt x="32035" y="48759"/>
                </a:cubicBezTo>
                <a:lnTo>
                  <a:pt x="142919" y="1708"/>
                </a:lnTo>
                <a:cubicBezTo>
                  <a:pt x="145392" y="589"/>
                  <a:pt x="148042" y="0"/>
                  <a:pt x="150751" y="0"/>
                </a:cubicBezTo>
                <a:close/>
                <a:moveTo>
                  <a:pt x="150751" y="39337"/>
                </a:moveTo>
                <a:lnTo>
                  <a:pt x="150751" y="261989"/>
                </a:lnTo>
                <a:cubicBezTo>
                  <a:pt x="232015" y="222652"/>
                  <a:pt x="253863" y="135499"/>
                  <a:pt x="254393" y="83325"/>
                </a:cubicBezTo>
                <a:lnTo>
                  <a:pt x="150751" y="39396"/>
                </a:lnTo>
                <a:lnTo>
                  <a:pt x="150751" y="39396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21" name="Text 19"/>
          <p:cNvSpPr/>
          <p:nvPr/>
        </p:nvSpPr>
        <p:spPr>
          <a:xfrm>
            <a:off x="9347946" y="1972328"/>
            <a:ext cx="2386893" cy="703505"/>
          </a:xfrm>
          <a:prstGeom prst="rect">
            <a:avLst/>
          </a:prstGeom>
          <a:noFill/>
          <a:ln/>
        </p:spPr>
        <p:txBody>
          <a:bodyPr wrap="square" lIns="0" tIns="100501" rIns="0" bIns="0" rtlCol="0" anchor="ctr"/>
          <a:lstStyle/>
          <a:p>
            <a:pPr>
              <a:lnSpc>
                <a:spcPct val="120000"/>
              </a:lnSpc>
            </a:pPr>
            <a:r>
              <a:rPr lang="en-US" sz="1978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远程访问安全性不足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8443439" y="2826584"/>
            <a:ext cx="7198368" cy="6532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83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传统VPN与边界防护模型失效，一旦边界被突破，攻击者可横向移动。缺乏零信任架构、设备姿态检查、微分段隔离等现代安全能力。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8443439" y="3630590"/>
            <a:ext cx="1005008" cy="351753"/>
          </a:xfrm>
          <a:custGeom>
            <a:avLst/>
            <a:gdLst/>
            <a:ahLst/>
            <a:cxnLst/>
            <a:rect l="l" t="t" r="r" b="b"/>
            <a:pathLst>
              <a:path w="1005008" h="351753">
                <a:moveTo>
                  <a:pt x="175876" y="0"/>
                </a:moveTo>
                <a:lnTo>
                  <a:pt x="829131" y="0"/>
                </a:lnTo>
                <a:cubicBezTo>
                  <a:pt x="926265" y="0"/>
                  <a:pt x="1005008" y="78743"/>
                  <a:pt x="1005008" y="175876"/>
                </a:cubicBezTo>
                <a:lnTo>
                  <a:pt x="1005008" y="175876"/>
                </a:lnTo>
                <a:cubicBezTo>
                  <a:pt x="1005008" y="273010"/>
                  <a:pt x="926265" y="351753"/>
                  <a:pt x="829131" y="351753"/>
                </a:cubicBezTo>
                <a:lnTo>
                  <a:pt x="175876" y="351753"/>
                </a:lnTo>
                <a:cubicBezTo>
                  <a:pt x="78808" y="351753"/>
                  <a:pt x="0" y="272945"/>
                  <a:pt x="0" y="175876"/>
                </a:cubicBezTo>
                <a:lnTo>
                  <a:pt x="0" y="175876"/>
                </a:lnTo>
                <a:cubicBezTo>
                  <a:pt x="0" y="78808"/>
                  <a:pt x="78808" y="0"/>
                  <a:pt x="175876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8443439" y="3630590"/>
            <a:ext cx="1092946" cy="351753"/>
          </a:xfrm>
          <a:prstGeom prst="rect">
            <a:avLst/>
          </a:prstGeom>
          <a:noFill/>
          <a:ln/>
        </p:spPr>
        <p:txBody>
          <a:bodyPr wrap="square" lIns="150751" tIns="50250" rIns="150751" bIns="5025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边界失效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9548947" y="3630590"/>
            <a:ext cx="1005008" cy="351753"/>
          </a:xfrm>
          <a:custGeom>
            <a:avLst/>
            <a:gdLst/>
            <a:ahLst/>
            <a:cxnLst/>
            <a:rect l="l" t="t" r="r" b="b"/>
            <a:pathLst>
              <a:path w="1005008" h="351753">
                <a:moveTo>
                  <a:pt x="175876" y="0"/>
                </a:moveTo>
                <a:lnTo>
                  <a:pt x="829131" y="0"/>
                </a:lnTo>
                <a:cubicBezTo>
                  <a:pt x="926265" y="0"/>
                  <a:pt x="1005008" y="78743"/>
                  <a:pt x="1005008" y="175876"/>
                </a:cubicBezTo>
                <a:lnTo>
                  <a:pt x="1005008" y="175876"/>
                </a:lnTo>
                <a:cubicBezTo>
                  <a:pt x="1005008" y="273010"/>
                  <a:pt x="926265" y="351753"/>
                  <a:pt x="829131" y="351753"/>
                </a:cubicBezTo>
                <a:lnTo>
                  <a:pt x="175876" y="351753"/>
                </a:lnTo>
                <a:cubicBezTo>
                  <a:pt x="78808" y="351753"/>
                  <a:pt x="0" y="272945"/>
                  <a:pt x="0" y="175876"/>
                </a:cubicBezTo>
                <a:lnTo>
                  <a:pt x="0" y="175876"/>
                </a:lnTo>
                <a:cubicBezTo>
                  <a:pt x="0" y="78808"/>
                  <a:pt x="78808" y="0"/>
                  <a:pt x="175876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9548947" y="3630590"/>
            <a:ext cx="1092946" cy="351753"/>
          </a:xfrm>
          <a:prstGeom prst="rect">
            <a:avLst/>
          </a:prstGeom>
          <a:noFill/>
          <a:ln/>
        </p:spPr>
        <p:txBody>
          <a:bodyPr wrap="square" lIns="150751" tIns="50250" rIns="150751" bIns="5025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横向移动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10654456" y="3630590"/>
            <a:ext cx="1005008" cy="351753"/>
          </a:xfrm>
          <a:custGeom>
            <a:avLst/>
            <a:gdLst/>
            <a:ahLst/>
            <a:cxnLst/>
            <a:rect l="l" t="t" r="r" b="b"/>
            <a:pathLst>
              <a:path w="1005008" h="351753">
                <a:moveTo>
                  <a:pt x="175876" y="0"/>
                </a:moveTo>
                <a:lnTo>
                  <a:pt x="829131" y="0"/>
                </a:lnTo>
                <a:cubicBezTo>
                  <a:pt x="926265" y="0"/>
                  <a:pt x="1005008" y="78743"/>
                  <a:pt x="1005008" y="175876"/>
                </a:cubicBezTo>
                <a:lnTo>
                  <a:pt x="1005008" y="175876"/>
                </a:lnTo>
                <a:cubicBezTo>
                  <a:pt x="1005008" y="273010"/>
                  <a:pt x="926265" y="351753"/>
                  <a:pt x="829131" y="351753"/>
                </a:cubicBezTo>
                <a:lnTo>
                  <a:pt x="175876" y="351753"/>
                </a:lnTo>
                <a:cubicBezTo>
                  <a:pt x="78808" y="351753"/>
                  <a:pt x="0" y="272945"/>
                  <a:pt x="0" y="175876"/>
                </a:cubicBezTo>
                <a:lnTo>
                  <a:pt x="0" y="175876"/>
                </a:lnTo>
                <a:cubicBezTo>
                  <a:pt x="0" y="78808"/>
                  <a:pt x="78808" y="0"/>
                  <a:pt x="175876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10654456" y="3630590"/>
            <a:ext cx="1092946" cy="351753"/>
          </a:xfrm>
          <a:prstGeom prst="rect">
            <a:avLst/>
          </a:prstGeom>
          <a:noFill/>
          <a:ln/>
        </p:spPr>
        <p:txBody>
          <a:bodyPr wrap="square" lIns="150751" tIns="50250" rIns="150751" bIns="5025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合规风险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08785" y="4403190"/>
            <a:ext cx="7512433" cy="2424581"/>
          </a:xfrm>
          <a:custGeom>
            <a:avLst/>
            <a:gdLst/>
            <a:ahLst/>
            <a:cxnLst/>
            <a:rect l="l" t="t" r="r" b="b"/>
            <a:pathLst>
              <a:path w="7512433" h="2424581">
                <a:moveTo>
                  <a:pt x="50262" y="0"/>
                </a:moveTo>
                <a:lnTo>
                  <a:pt x="7462171" y="0"/>
                </a:lnTo>
                <a:cubicBezTo>
                  <a:pt x="7489930" y="0"/>
                  <a:pt x="7512433" y="22503"/>
                  <a:pt x="7512433" y="50262"/>
                </a:cubicBezTo>
                <a:lnTo>
                  <a:pt x="7512433" y="2374320"/>
                </a:lnTo>
                <a:cubicBezTo>
                  <a:pt x="7512433" y="2402078"/>
                  <a:pt x="7489930" y="2424581"/>
                  <a:pt x="7462171" y="2424581"/>
                </a:cubicBezTo>
                <a:lnTo>
                  <a:pt x="50262" y="2424581"/>
                </a:lnTo>
                <a:cubicBezTo>
                  <a:pt x="22503" y="2424581"/>
                  <a:pt x="0" y="2402078"/>
                  <a:pt x="0" y="2374320"/>
                </a:cubicBezTo>
                <a:lnTo>
                  <a:pt x="0" y="50262"/>
                </a:lnTo>
                <a:cubicBezTo>
                  <a:pt x="0" y="22503"/>
                  <a:pt x="22503" y="0"/>
                  <a:pt x="50262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716068" y="4610473"/>
            <a:ext cx="703505" cy="703505"/>
          </a:xfrm>
          <a:custGeom>
            <a:avLst/>
            <a:gdLst/>
            <a:ahLst/>
            <a:cxnLst/>
            <a:rect l="l" t="t" r="r" b="b"/>
            <a:pathLst>
              <a:path w="703505" h="703505">
                <a:moveTo>
                  <a:pt x="50251" y="0"/>
                </a:moveTo>
                <a:lnTo>
                  <a:pt x="653254" y="0"/>
                </a:lnTo>
                <a:cubicBezTo>
                  <a:pt x="681007" y="0"/>
                  <a:pt x="703505" y="22498"/>
                  <a:pt x="703505" y="50251"/>
                </a:cubicBezTo>
                <a:lnTo>
                  <a:pt x="703505" y="653254"/>
                </a:lnTo>
                <a:cubicBezTo>
                  <a:pt x="703505" y="681007"/>
                  <a:pt x="681007" y="703505"/>
                  <a:pt x="653254" y="703505"/>
                </a:cubicBezTo>
                <a:lnTo>
                  <a:pt x="50251" y="703505"/>
                </a:lnTo>
                <a:cubicBezTo>
                  <a:pt x="22498" y="703505"/>
                  <a:pt x="0" y="681007"/>
                  <a:pt x="0" y="653254"/>
                </a:cubicBezTo>
                <a:lnTo>
                  <a:pt x="0" y="50251"/>
                </a:lnTo>
                <a:cubicBezTo>
                  <a:pt x="0" y="22498"/>
                  <a:pt x="22498" y="0"/>
                  <a:pt x="50251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1" name="Shape 29"/>
          <p:cNvSpPr/>
          <p:nvPr/>
        </p:nvSpPr>
        <p:spPr>
          <a:xfrm>
            <a:off x="917070" y="4811474"/>
            <a:ext cx="301502" cy="301502"/>
          </a:xfrm>
          <a:custGeom>
            <a:avLst/>
            <a:gdLst/>
            <a:ahLst/>
            <a:cxnLst/>
            <a:rect l="l" t="t" r="r" b="b"/>
            <a:pathLst>
              <a:path w="301502" h="301502">
                <a:moveTo>
                  <a:pt x="169595" y="18844"/>
                </a:moveTo>
                <a:cubicBezTo>
                  <a:pt x="169595" y="8421"/>
                  <a:pt x="161174" y="0"/>
                  <a:pt x="150751" y="0"/>
                </a:cubicBezTo>
                <a:cubicBezTo>
                  <a:pt x="140328" y="0"/>
                  <a:pt x="131907" y="8421"/>
                  <a:pt x="131907" y="18844"/>
                </a:cubicBezTo>
                <a:lnTo>
                  <a:pt x="131907" y="141329"/>
                </a:lnTo>
                <a:cubicBezTo>
                  <a:pt x="131907" y="146511"/>
                  <a:pt x="127667" y="150751"/>
                  <a:pt x="122485" y="150751"/>
                </a:cubicBezTo>
                <a:cubicBezTo>
                  <a:pt x="117303" y="150751"/>
                  <a:pt x="113063" y="146511"/>
                  <a:pt x="113063" y="141329"/>
                </a:cubicBezTo>
                <a:lnTo>
                  <a:pt x="113063" y="37688"/>
                </a:lnTo>
                <a:cubicBezTo>
                  <a:pt x="113063" y="27265"/>
                  <a:pt x="104643" y="18844"/>
                  <a:pt x="94219" y="18844"/>
                </a:cubicBezTo>
                <a:cubicBezTo>
                  <a:pt x="83796" y="18844"/>
                  <a:pt x="75376" y="27265"/>
                  <a:pt x="75376" y="37688"/>
                </a:cubicBezTo>
                <a:lnTo>
                  <a:pt x="75376" y="197861"/>
                </a:lnTo>
                <a:cubicBezTo>
                  <a:pt x="75376" y="198744"/>
                  <a:pt x="75376" y="199686"/>
                  <a:pt x="75434" y="200570"/>
                </a:cubicBezTo>
                <a:lnTo>
                  <a:pt x="39808" y="166651"/>
                </a:lnTo>
                <a:cubicBezTo>
                  <a:pt x="30386" y="157700"/>
                  <a:pt x="15487" y="158053"/>
                  <a:pt x="6478" y="167475"/>
                </a:cubicBezTo>
                <a:cubicBezTo>
                  <a:pt x="-2532" y="176897"/>
                  <a:pt x="-2120" y="191796"/>
                  <a:pt x="7302" y="200805"/>
                </a:cubicBezTo>
                <a:lnTo>
                  <a:pt x="73491" y="263815"/>
                </a:lnTo>
                <a:cubicBezTo>
                  <a:pt x="98872" y="288017"/>
                  <a:pt x="132614" y="301502"/>
                  <a:pt x="167711" y="301502"/>
                </a:cubicBezTo>
                <a:lnTo>
                  <a:pt x="179017" y="301502"/>
                </a:lnTo>
                <a:cubicBezTo>
                  <a:pt x="236255" y="301502"/>
                  <a:pt x="282658" y="255099"/>
                  <a:pt x="282658" y="197861"/>
                </a:cubicBezTo>
                <a:lnTo>
                  <a:pt x="282658" y="75376"/>
                </a:lnTo>
                <a:cubicBezTo>
                  <a:pt x="282658" y="64953"/>
                  <a:pt x="274238" y="56532"/>
                  <a:pt x="263815" y="56532"/>
                </a:cubicBezTo>
                <a:cubicBezTo>
                  <a:pt x="253391" y="56532"/>
                  <a:pt x="244971" y="64953"/>
                  <a:pt x="244971" y="75376"/>
                </a:cubicBezTo>
                <a:lnTo>
                  <a:pt x="244971" y="141329"/>
                </a:lnTo>
                <a:cubicBezTo>
                  <a:pt x="244971" y="146511"/>
                  <a:pt x="240731" y="150751"/>
                  <a:pt x="235549" y="150751"/>
                </a:cubicBezTo>
                <a:cubicBezTo>
                  <a:pt x="230367" y="150751"/>
                  <a:pt x="226127" y="146511"/>
                  <a:pt x="226127" y="141329"/>
                </a:cubicBezTo>
                <a:lnTo>
                  <a:pt x="226127" y="37688"/>
                </a:lnTo>
                <a:cubicBezTo>
                  <a:pt x="226127" y="27265"/>
                  <a:pt x="217706" y="18844"/>
                  <a:pt x="207283" y="18844"/>
                </a:cubicBezTo>
                <a:cubicBezTo>
                  <a:pt x="196860" y="18844"/>
                  <a:pt x="188439" y="27265"/>
                  <a:pt x="188439" y="37688"/>
                </a:cubicBezTo>
                <a:lnTo>
                  <a:pt x="188439" y="141329"/>
                </a:lnTo>
                <a:cubicBezTo>
                  <a:pt x="188439" y="146511"/>
                  <a:pt x="184199" y="150751"/>
                  <a:pt x="179017" y="150751"/>
                </a:cubicBezTo>
                <a:cubicBezTo>
                  <a:pt x="173835" y="150751"/>
                  <a:pt x="169595" y="146511"/>
                  <a:pt x="169595" y="141329"/>
                </a:cubicBezTo>
                <a:lnTo>
                  <a:pt x="169595" y="18844"/>
                </a:ln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32" name="Text 30"/>
          <p:cNvSpPr/>
          <p:nvPr/>
        </p:nvSpPr>
        <p:spPr>
          <a:xfrm>
            <a:off x="1620575" y="4610473"/>
            <a:ext cx="2135641" cy="703505"/>
          </a:xfrm>
          <a:prstGeom prst="rect">
            <a:avLst/>
          </a:prstGeom>
          <a:noFill/>
          <a:ln/>
        </p:spPr>
        <p:txBody>
          <a:bodyPr wrap="square" lIns="0" tIns="100501" rIns="0" bIns="0" rtlCol="0" anchor="ctr"/>
          <a:lstStyle/>
          <a:p>
            <a:pPr>
              <a:lnSpc>
                <a:spcPct val="120000"/>
              </a:lnSpc>
            </a:pPr>
            <a:r>
              <a:rPr lang="en-US" sz="1978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手动操作效率低下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16068" y="5464730"/>
            <a:ext cx="7198368" cy="6532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83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大量重复性任务耗费人力，如应用测试、数据抓取、运营操作等。缺乏AI驱动的自动化能力，无法实现自然语言指令操作设备。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716068" y="6268736"/>
            <a:ext cx="829131" cy="351753"/>
          </a:xfrm>
          <a:custGeom>
            <a:avLst/>
            <a:gdLst/>
            <a:ahLst/>
            <a:cxnLst/>
            <a:rect l="l" t="t" r="r" b="b"/>
            <a:pathLst>
              <a:path w="829131" h="351753">
                <a:moveTo>
                  <a:pt x="175876" y="0"/>
                </a:moveTo>
                <a:lnTo>
                  <a:pt x="653255" y="0"/>
                </a:lnTo>
                <a:cubicBezTo>
                  <a:pt x="750324" y="0"/>
                  <a:pt x="829131" y="78808"/>
                  <a:pt x="829131" y="175876"/>
                </a:cubicBezTo>
                <a:lnTo>
                  <a:pt x="829131" y="175876"/>
                </a:lnTo>
                <a:cubicBezTo>
                  <a:pt x="829131" y="272945"/>
                  <a:pt x="750324" y="351753"/>
                  <a:pt x="653255" y="351753"/>
                </a:cubicBezTo>
                <a:lnTo>
                  <a:pt x="175876" y="351753"/>
                </a:lnTo>
                <a:cubicBezTo>
                  <a:pt x="78808" y="351753"/>
                  <a:pt x="0" y="272945"/>
                  <a:pt x="0" y="175876"/>
                </a:cubicBezTo>
                <a:lnTo>
                  <a:pt x="0" y="175876"/>
                </a:lnTo>
                <a:cubicBezTo>
                  <a:pt x="0" y="78808"/>
                  <a:pt x="78808" y="0"/>
                  <a:pt x="175876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716068" y="6268736"/>
            <a:ext cx="917070" cy="351753"/>
          </a:xfrm>
          <a:prstGeom prst="rect">
            <a:avLst/>
          </a:prstGeom>
          <a:noFill/>
          <a:ln/>
        </p:spPr>
        <p:txBody>
          <a:bodyPr wrap="square" lIns="150751" tIns="50250" rIns="150751" bIns="5025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效率低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1645700" y="6268736"/>
            <a:ext cx="829131" cy="351753"/>
          </a:xfrm>
          <a:custGeom>
            <a:avLst/>
            <a:gdLst/>
            <a:ahLst/>
            <a:cxnLst/>
            <a:rect l="l" t="t" r="r" b="b"/>
            <a:pathLst>
              <a:path w="829131" h="351753">
                <a:moveTo>
                  <a:pt x="175876" y="0"/>
                </a:moveTo>
                <a:lnTo>
                  <a:pt x="653255" y="0"/>
                </a:lnTo>
                <a:cubicBezTo>
                  <a:pt x="750324" y="0"/>
                  <a:pt x="829131" y="78808"/>
                  <a:pt x="829131" y="175876"/>
                </a:cubicBezTo>
                <a:lnTo>
                  <a:pt x="829131" y="175876"/>
                </a:lnTo>
                <a:cubicBezTo>
                  <a:pt x="829131" y="272945"/>
                  <a:pt x="750324" y="351753"/>
                  <a:pt x="653255" y="351753"/>
                </a:cubicBezTo>
                <a:lnTo>
                  <a:pt x="175876" y="351753"/>
                </a:lnTo>
                <a:cubicBezTo>
                  <a:pt x="78808" y="351753"/>
                  <a:pt x="0" y="272945"/>
                  <a:pt x="0" y="175876"/>
                </a:cubicBezTo>
                <a:lnTo>
                  <a:pt x="0" y="175876"/>
                </a:lnTo>
                <a:cubicBezTo>
                  <a:pt x="0" y="78808"/>
                  <a:pt x="78808" y="0"/>
                  <a:pt x="175876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1645700" y="6268736"/>
            <a:ext cx="917070" cy="351753"/>
          </a:xfrm>
          <a:prstGeom prst="rect">
            <a:avLst/>
          </a:prstGeom>
          <a:noFill/>
          <a:ln/>
        </p:spPr>
        <p:txBody>
          <a:bodyPr wrap="square" lIns="150751" tIns="50250" rIns="150751" bIns="5025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易出错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2575332" y="6268736"/>
            <a:ext cx="829131" cy="351753"/>
          </a:xfrm>
          <a:custGeom>
            <a:avLst/>
            <a:gdLst/>
            <a:ahLst/>
            <a:cxnLst/>
            <a:rect l="l" t="t" r="r" b="b"/>
            <a:pathLst>
              <a:path w="829131" h="351753">
                <a:moveTo>
                  <a:pt x="175876" y="0"/>
                </a:moveTo>
                <a:lnTo>
                  <a:pt x="653255" y="0"/>
                </a:lnTo>
                <a:cubicBezTo>
                  <a:pt x="750324" y="0"/>
                  <a:pt x="829131" y="78808"/>
                  <a:pt x="829131" y="175876"/>
                </a:cubicBezTo>
                <a:lnTo>
                  <a:pt x="829131" y="175876"/>
                </a:lnTo>
                <a:cubicBezTo>
                  <a:pt x="829131" y="272945"/>
                  <a:pt x="750324" y="351753"/>
                  <a:pt x="653255" y="351753"/>
                </a:cubicBezTo>
                <a:lnTo>
                  <a:pt x="175876" y="351753"/>
                </a:lnTo>
                <a:cubicBezTo>
                  <a:pt x="78808" y="351753"/>
                  <a:pt x="0" y="272945"/>
                  <a:pt x="0" y="175876"/>
                </a:cubicBezTo>
                <a:lnTo>
                  <a:pt x="0" y="175876"/>
                </a:lnTo>
                <a:cubicBezTo>
                  <a:pt x="0" y="78808"/>
                  <a:pt x="78808" y="0"/>
                  <a:pt x="175876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2575332" y="6268736"/>
            <a:ext cx="917070" cy="351753"/>
          </a:xfrm>
          <a:prstGeom prst="rect">
            <a:avLst/>
          </a:prstGeom>
          <a:noFill/>
          <a:ln/>
        </p:spPr>
        <p:txBody>
          <a:bodyPr wrap="square" lIns="150751" tIns="50250" rIns="150751" bIns="5025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成本高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8236156" y="4403190"/>
            <a:ext cx="7512433" cy="2424581"/>
          </a:xfrm>
          <a:custGeom>
            <a:avLst/>
            <a:gdLst/>
            <a:ahLst/>
            <a:cxnLst/>
            <a:rect l="l" t="t" r="r" b="b"/>
            <a:pathLst>
              <a:path w="7512433" h="2424581">
                <a:moveTo>
                  <a:pt x="50262" y="0"/>
                </a:moveTo>
                <a:lnTo>
                  <a:pt x="7462171" y="0"/>
                </a:lnTo>
                <a:cubicBezTo>
                  <a:pt x="7489930" y="0"/>
                  <a:pt x="7512433" y="22503"/>
                  <a:pt x="7512433" y="50262"/>
                </a:cubicBezTo>
                <a:lnTo>
                  <a:pt x="7512433" y="2374320"/>
                </a:lnTo>
                <a:cubicBezTo>
                  <a:pt x="7512433" y="2402078"/>
                  <a:pt x="7489930" y="2424581"/>
                  <a:pt x="7462171" y="2424581"/>
                </a:cubicBezTo>
                <a:lnTo>
                  <a:pt x="50262" y="2424581"/>
                </a:lnTo>
                <a:cubicBezTo>
                  <a:pt x="22503" y="2424581"/>
                  <a:pt x="0" y="2402078"/>
                  <a:pt x="0" y="2374320"/>
                </a:cubicBezTo>
                <a:lnTo>
                  <a:pt x="0" y="50262"/>
                </a:lnTo>
                <a:cubicBezTo>
                  <a:pt x="0" y="22503"/>
                  <a:pt x="22503" y="0"/>
                  <a:pt x="50262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8443439" y="4610473"/>
            <a:ext cx="703505" cy="703505"/>
          </a:xfrm>
          <a:custGeom>
            <a:avLst/>
            <a:gdLst/>
            <a:ahLst/>
            <a:cxnLst/>
            <a:rect l="l" t="t" r="r" b="b"/>
            <a:pathLst>
              <a:path w="703505" h="703505">
                <a:moveTo>
                  <a:pt x="50251" y="0"/>
                </a:moveTo>
                <a:lnTo>
                  <a:pt x="653254" y="0"/>
                </a:lnTo>
                <a:cubicBezTo>
                  <a:pt x="681007" y="0"/>
                  <a:pt x="703505" y="22498"/>
                  <a:pt x="703505" y="50251"/>
                </a:cubicBezTo>
                <a:lnTo>
                  <a:pt x="703505" y="653254"/>
                </a:lnTo>
                <a:cubicBezTo>
                  <a:pt x="703505" y="681007"/>
                  <a:pt x="681007" y="703505"/>
                  <a:pt x="653254" y="703505"/>
                </a:cubicBezTo>
                <a:lnTo>
                  <a:pt x="50251" y="703505"/>
                </a:lnTo>
                <a:cubicBezTo>
                  <a:pt x="22498" y="703505"/>
                  <a:pt x="0" y="681007"/>
                  <a:pt x="0" y="653254"/>
                </a:cubicBezTo>
                <a:lnTo>
                  <a:pt x="0" y="50251"/>
                </a:lnTo>
                <a:cubicBezTo>
                  <a:pt x="0" y="22498"/>
                  <a:pt x="22498" y="0"/>
                  <a:pt x="50251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42" name="Shape 40"/>
          <p:cNvSpPr/>
          <p:nvPr/>
        </p:nvSpPr>
        <p:spPr>
          <a:xfrm>
            <a:off x="8606753" y="4811474"/>
            <a:ext cx="376878" cy="301502"/>
          </a:xfrm>
          <a:custGeom>
            <a:avLst/>
            <a:gdLst/>
            <a:ahLst/>
            <a:cxnLst/>
            <a:rect l="l" t="t" r="r" b="b"/>
            <a:pathLst>
              <a:path w="376878" h="301502">
                <a:moveTo>
                  <a:pt x="80322" y="75376"/>
                </a:moveTo>
                <a:cubicBezTo>
                  <a:pt x="80322" y="50130"/>
                  <a:pt x="93791" y="26801"/>
                  <a:pt x="115654" y="14178"/>
                </a:cubicBezTo>
                <a:cubicBezTo>
                  <a:pt x="137518" y="1555"/>
                  <a:pt x="164455" y="1555"/>
                  <a:pt x="186319" y="14178"/>
                </a:cubicBezTo>
                <a:cubicBezTo>
                  <a:pt x="208183" y="26801"/>
                  <a:pt x="221651" y="50130"/>
                  <a:pt x="221651" y="75376"/>
                </a:cubicBezTo>
                <a:cubicBezTo>
                  <a:pt x="221651" y="114376"/>
                  <a:pt x="189988" y="146040"/>
                  <a:pt x="150987" y="146040"/>
                </a:cubicBezTo>
                <a:cubicBezTo>
                  <a:pt x="111986" y="146040"/>
                  <a:pt x="80322" y="114376"/>
                  <a:pt x="80322" y="75376"/>
                </a:cubicBezTo>
                <a:close/>
                <a:moveTo>
                  <a:pt x="28501" y="284013"/>
                </a:moveTo>
                <a:cubicBezTo>
                  <a:pt x="28501" y="226009"/>
                  <a:pt x="75493" y="179017"/>
                  <a:pt x="133497" y="179017"/>
                </a:cubicBezTo>
                <a:lnTo>
                  <a:pt x="168476" y="179017"/>
                </a:lnTo>
                <a:cubicBezTo>
                  <a:pt x="226480" y="179017"/>
                  <a:pt x="273472" y="226009"/>
                  <a:pt x="273472" y="284013"/>
                </a:cubicBezTo>
                <a:cubicBezTo>
                  <a:pt x="273472" y="293670"/>
                  <a:pt x="265640" y="301502"/>
                  <a:pt x="255983" y="301502"/>
                </a:cubicBezTo>
                <a:lnTo>
                  <a:pt x="45991" y="301502"/>
                </a:lnTo>
                <a:cubicBezTo>
                  <a:pt x="36333" y="301502"/>
                  <a:pt x="28501" y="293670"/>
                  <a:pt x="28501" y="284013"/>
                </a:cubicBezTo>
                <a:close/>
                <a:moveTo>
                  <a:pt x="360566" y="73079"/>
                </a:moveTo>
                <a:cubicBezTo>
                  <a:pt x="366102" y="78614"/>
                  <a:pt x="366102" y="87565"/>
                  <a:pt x="360566" y="93042"/>
                </a:cubicBezTo>
                <a:lnTo>
                  <a:pt x="340603" y="113004"/>
                </a:lnTo>
                <a:lnTo>
                  <a:pt x="360566" y="132967"/>
                </a:lnTo>
                <a:cubicBezTo>
                  <a:pt x="366102" y="138503"/>
                  <a:pt x="366102" y="147453"/>
                  <a:pt x="360566" y="152930"/>
                </a:cubicBezTo>
                <a:cubicBezTo>
                  <a:pt x="355031" y="158406"/>
                  <a:pt x="346080" y="158465"/>
                  <a:pt x="340603" y="152930"/>
                </a:cubicBezTo>
                <a:lnTo>
                  <a:pt x="320641" y="132967"/>
                </a:lnTo>
                <a:lnTo>
                  <a:pt x="300678" y="152930"/>
                </a:lnTo>
                <a:cubicBezTo>
                  <a:pt x="295143" y="158465"/>
                  <a:pt x="286192" y="158465"/>
                  <a:pt x="280715" y="152930"/>
                </a:cubicBezTo>
                <a:cubicBezTo>
                  <a:pt x="275239" y="147395"/>
                  <a:pt x="275180" y="138444"/>
                  <a:pt x="280715" y="132967"/>
                </a:cubicBezTo>
                <a:lnTo>
                  <a:pt x="300678" y="113004"/>
                </a:lnTo>
                <a:lnTo>
                  <a:pt x="280715" y="93042"/>
                </a:lnTo>
                <a:cubicBezTo>
                  <a:pt x="275180" y="87506"/>
                  <a:pt x="275180" y="78555"/>
                  <a:pt x="280715" y="73079"/>
                </a:cubicBezTo>
                <a:cubicBezTo>
                  <a:pt x="286251" y="67602"/>
                  <a:pt x="295201" y="67544"/>
                  <a:pt x="300678" y="73079"/>
                </a:cubicBezTo>
                <a:lnTo>
                  <a:pt x="320641" y="93042"/>
                </a:lnTo>
                <a:lnTo>
                  <a:pt x="340603" y="73079"/>
                </a:lnTo>
                <a:cubicBezTo>
                  <a:pt x="346139" y="67544"/>
                  <a:pt x="355090" y="67544"/>
                  <a:pt x="360566" y="73079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3" name="Text 41"/>
          <p:cNvSpPr/>
          <p:nvPr/>
        </p:nvSpPr>
        <p:spPr>
          <a:xfrm>
            <a:off x="9347946" y="4610473"/>
            <a:ext cx="1884389" cy="703505"/>
          </a:xfrm>
          <a:prstGeom prst="rect">
            <a:avLst/>
          </a:prstGeom>
          <a:noFill/>
          <a:ln/>
        </p:spPr>
        <p:txBody>
          <a:bodyPr wrap="square" lIns="0" tIns="100501" rIns="0" bIns="0" rtlCol="0" anchor="ctr"/>
          <a:lstStyle/>
          <a:p>
            <a:pPr>
              <a:lnSpc>
                <a:spcPct val="120000"/>
              </a:lnSpc>
            </a:pPr>
            <a:r>
              <a:rPr lang="en-US" sz="1978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多账号管理风险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8443439" y="5464730"/>
            <a:ext cx="7198368" cy="6532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83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多账号切换操作复杂，账号关联导致封禁风险。Session无法持久化，每次需重新登录。缺乏操作审计与合规报告能力。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443439" y="6268736"/>
            <a:ext cx="1005008" cy="351753"/>
          </a:xfrm>
          <a:custGeom>
            <a:avLst/>
            <a:gdLst/>
            <a:ahLst/>
            <a:cxnLst/>
            <a:rect l="l" t="t" r="r" b="b"/>
            <a:pathLst>
              <a:path w="1005008" h="351753">
                <a:moveTo>
                  <a:pt x="175876" y="0"/>
                </a:moveTo>
                <a:lnTo>
                  <a:pt x="829131" y="0"/>
                </a:lnTo>
                <a:cubicBezTo>
                  <a:pt x="926265" y="0"/>
                  <a:pt x="1005008" y="78743"/>
                  <a:pt x="1005008" y="175876"/>
                </a:cubicBezTo>
                <a:lnTo>
                  <a:pt x="1005008" y="175876"/>
                </a:lnTo>
                <a:cubicBezTo>
                  <a:pt x="1005008" y="273010"/>
                  <a:pt x="926265" y="351753"/>
                  <a:pt x="829131" y="351753"/>
                </a:cubicBezTo>
                <a:lnTo>
                  <a:pt x="175876" y="351753"/>
                </a:lnTo>
                <a:cubicBezTo>
                  <a:pt x="78808" y="351753"/>
                  <a:pt x="0" y="272945"/>
                  <a:pt x="0" y="175876"/>
                </a:cubicBezTo>
                <a:lnTo>
                  <a:pt x="0" y="175876"/>
                </a:lnTo>
                <a:cubicBezTo>
                  <a:pt x="0" y="78808"/>
                  <a:pt x="78808" y="0"/>
                  <a:pt x="175876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46" name="Text 44"/>
          <p:cNvSpPr/>
          <p:nvPr/>
        </p:nvSpPr>
        <p:spPr>
          <a:xfrm>
            <a:off x="8443439" y="6268736"/>
            <a:ext cx="1092946" cy="351753"/>
          </a:xfrm>
          <a:prstGeom prst="rect">
            <a:avLst/>
          </a:prstGeom>
          <a:noFill/>
          <a:ln/>
        </p:spPr>
        <p:txBody>
          <a:bodyPr wrap="square" lIns="150751" tIns="50250" rIns="150751" bIns="5025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账号封禁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9548947" y="6268736"/>
            <a:ext cx="1268822" cy="351753"/>
          </a:xfrm>
          <a:custGeom>
            <a:avLst/>
            <a:gdLst/>
            <a:ahLst/>
            <a:cxnLst/>
            <a:rect l="l" t="t" r="r" b="b"/>
            <a:pathLst>
              <a:path w="1268822" h="351753">
                <a:moveTo>
                  <a:pt x="175876" y="0"/>
                </a:moveTo>
                <a:lnTo>
                  <a:pt x="1092946" y="0"/>
                </a:lnTo>
                <a:cubicBezTo>
                  <a:pt x="1190080" y="0"/>
                  <a:pt x="1268822" y="78743"/>
                  <a:pt x="1268822" y="175876"/>
                </a:cubicBezTo>
                <a:lnTo>
                  <a:pt x="1268822" y="175876"/>
                </a:lnTo>
                <a:cubicBezTo>
                  <a:pt x="1268822" y="273010"/>
                  <a:pt x="1190080" y="351753"/>
                  <a:pt x="1092946" y="351753"/>
                </a:cubicBezTo>
                <a:lnTo>
                  <a:pt x="175876" y="351753"/>
                </a:lnTo>
                <a:cubicBezTo>
                  <a:pt x="78808" y="351753"/>
                  <a:pt x="0" y="272945"/>
                  <a:pt x="0" y="175876"/>
                </a:cubicBezTo>
                <a:lnTo>
                  <a:pt x="0" y="175876"/>
                </a:lnTo>
                <a:cubicBezTo>
                  <a:pt x="0" y="78808"/>
                  <a:pt x="78808" y="0"/>
                  <a:pt x="175876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9548947" y="6268736"/>
            <a:ext cx="1356760" cy="351753"/>
          </a:xfrm>
          <a:prstGeom prst="rect">
            <a:avLst/>
          </a:prstGeom>
          <a:noFill/>
          <a:ln/>
        </p:spPr>
        <p:txBody>
          <a:bodyPr wrap="square" lIns="150751" tIns="50250" rIns="150751" bIns="5025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Session丢失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10917289" y="6268736"/>
            <a:ext cx="1005008" cy="351753"/>
          </a:xfrm>
          <a:custGeom>
            <a:avLst/>
            <a:gdLst/>
            <a:ahLst/>
            <a:cxnLst/>
            <a:rect l="l" t="t" r="r" b="b"/>
            <a:pathLst>
              <a:path w="1005008" h="351753">
                <a:moveTo>
                  <a:pt x="175876" y="0"/>
                </a:moveTo>
                <a:lnTo>
                  <a:pt x="829131" y="0"/>
                </a:lnTo>
                <a:cubicBezTo>
                  <a:pt x="926265" y="0"/>
                  <a:pt x="1005008" y="78743"/>
                  <a:pt x="1005008" y="175876"/>
                </a:cubicBezTo>
                <a:lnTo>
                  <a:pt x="1005008" y="175876"/>
                </a:lnTo>
                <a:cubicBezTo>
                  <a:pt x="1005008" y="273010"/>
                  <a:pt x="926265" y="351753"/>
                  <a:pt x="829131" y="351753"/>
                </a:cubicBezTo>
                <a:lnTo>
                  <a:pt x="175876" y="351753"/>
                </a:lnTo>
                <a:cubicBezTo>
                  <a:pt x="78808" y="351753"/>
                  <a:pt x="0" y="272945"/>
                  <a:pt x="0" y="175876"/>
                </a:cubicBezTo>
                <a:lnTo>
                  <a:pt x="0" y="175876"/>
                </a:lnTo>
                <a:cubicBezTo>
                  <a:pt x="0" y="78808"/>
                  <a:pt x="78808" y="0"/>
                  <a:pt x="175876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50" name="Text 48"/>
          <p:cNvSpPr/>
          <p:nvPr/>
        </p:nvSpPr>
        <p:spPr>
          <a:xfrm>
            <a:off x="10917289" y="6268736"/>
            <a:ext cx="1092946" cy="351753"/>
          </a:xfrm>
          <a:prstGeom prst="rect">
            <a:avLst/>
          </a:prstGeom>
          <a:noFill/>
          <a:ln/>
        </p:spPr>
        <p:txBody>
          <a:bodyPr wrap="square" lIns="150751" tIns="50250" rIns="150751" bIns="5025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审计困难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508785" y="7041335"/>
            <a:ext cx="15238430" cy="2097954"/>
          </a:xfrm>
          <a:custGeom>
            <a:avLst/>
            <a:gdLst/>
            <a:ahLst/>
            <a:cxnLst/>
            <a:rect l="l" t="t" r="r" b="b"/>
            <a:pathLst>
              <a:path w="15238430" h="2097954">
                <a:moveTo>
                  <a:pt x="50246" y="0"/>
                </a:moveTo>
                <a:lnTo>
                  <a:pt x="15188184" y="0"/>
                </a:lnTo>
                <a:cubicBezTo>
                  <a:pt x="15215934" y="0"/>
                  <a:pt x="15238430" y="22496"/>
                  <a:pt x="15238430" y="50246"/>
                </a:cubicBezTo>
                <a:lnTo>
                  <a:pt x="15238430" y="2047708"/>
                </a:lnTo>
                <a:cubicBezTo>
                  <a:pt x="15238430" y="2075458"/>
                  <a:pt x="15215934" y="2097954"/>
                  <a:pt x="15188184" y="2097954"/>
                </a:cubicBezTo>
                <a:lnTo>
                  <a:pt x="50246" y="2097954"/>
                </a:lnTo>
                <a:cubicBezTo>
                  <a:pt x="22514" y="2097954"/>
                  <a:pt x="0" y="2075439"/>
                  <a:pt x="0" y="2047708"/>
                </a:cubicBezTo>
                <a:lnTo>
                  <a:pt x="0" y="50246"/>
                </a:lnTo>
                <a:cubicBezTo>
                  <a:pt x="0" y="22514"/>
                  <a:pt x="22514" y="0"/>
                  <a:pt x="50246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716068" y="7248618"/>
            <a:ext cx="703505" cy="703505"/>
          </a:xfrm>
          <a:custGeom>
            <a:avLst/>
            <a:gdLst/>
            <a:ahLst/>
            <a:cxnLst/>
            <a:rect l="l" t="t" r="r" b="b"/>
            <a:pathLst>
              <a:path w="703505" h="703505">
                <a:moveTo>
                  <a:pt x="50251" y="0"/>
                </a:moveTo>
                <a:lnTo>
                  <a:pt x="653254" y="0"/>
                </a:lnTo>
                <a:cubicBezTo>
                  <a:pt x="681007" y="0"/>
                  <a:pt x="703505" y="22498"/>
                  <a:pt x="703505" y="50251"/>
                </a:cubicBezTo>
                <a:lnTo>
                  <a:pt x="703505" y="653254"/>
                </a:lnTo>
                <a:cubicBezTo>
                  <a:pt x="703505" y="681007"/>
                  <a:pt x="681007" y="703505"/>
                  <a:pt x="653254" y="703505"/>
                </a:cubicBezTo>
                <a:lnTo>
                  <a:pt x="50251" y="703505"/>
                </a:lnTo>
                <a:cubicBezTo>
                  <a:pt x="22498" y="703505"/>
                  <a:pt x="0" y="681007"/>
                  <a:pt x="0" y="653254"/>
                </a:cubicBezTo>
                <a:lnTo>
                  <a:pt x="0" y="50251"/>
                </a:lnTo>
                <a:cubicBezTo>
                  <a:pt x="0" y="22498"/>
                  <a:pt x="22498" y="0"/>
                  <a:pt x="50251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53" name="Shape 51"/>
          <p:cNvSpPr/>
          <p:nvPr/>
        </p:nvSpPr>
        <p:spPr>
          <a:xfrm>
            <a:off x="879382" y="7449620"/>
            <a:ext cx="376878" cy="301502"/>
          </a:xfrm>
          <a:custGeom>
            <a:avLst/>
            <a:gdLst/>
            <a:ahLst/>
            <a:cxnLst/>
            <a:rect l="l" t="t" r="r" b="b"/>
            <a:pathLst>
              <a:path w="376878" h="301502">
                <a:moveTo>
                  <a:pt x="207283" y="0"/>
                </a:moveTo>
                <a:cubicBezTo>
                  <a:pt x="207283" y="-10423"/>
                  <a:pt x="198862" y="-18844"/>
                  <a:pt x="188439" y="-18844"/>
                </a:cubicBezTo>
                <a:cubicBezTo>
                  <a:pt x="178016" y="-18844"/>
                  <a:pt x="169595" y="-10423"/>
                  <a:pt x="169595" y="0"/>
                </a:cubicBezTo>
                <a:lnTo>
                  <a:pt x="169595" y="37688"/>
                </a:lnTo>
                <a:lnTo>
                  <a:pt x="113063" y="37688"/>
                </a:lnTo>
                <a:cubicBezTo>
                  <a:pt x="81853" y="37688"/>
                  <a:pt x="56532" y="63009"/>
                  <a:pt x="56532" y="94219"/>
                </a:cubicBezTo>
                <a:lnTo>
                  <a:pt x="56532" y="226127"/>
                </a:lnTo>
                <a:cubicBezTo>
                  <a:pt x="56532" y="257337"/>
                  <a:pt x="81853" y="282658"/>
                  <a:pt x="113063" y="282658"/>
                </a:cubicBezTo>
                <a:lnTo>
                  <a:pt x="263815" y="282658"/>
                </a:lnTo>
                <a:cubicBezTo>
                  <a:pt x="295025" y="282658"/>
                  <a:pt x="320346" y="257337"/>
                  <a:pt x="320346" y="226127"/>
                </a:cubicBezTo>
                <a:lnTo>
                  <a:pt x="320346" y="94219"/>
                </a:lnTo>
                <a:cubicBezTo>
                  <a:pt x="320346" y="63009"/>
                  <a:pt x="295025" y="37688"/>
                  <a:pt x="263815" y="37688"/>
                </a:cubicBezTo>
                <a:lnTo>
                  <a:pt x="207283" y="37688"/>
                </a:lnTo>
                <a:lnTo>
                  <a:pt x="207283" y="0"/>
                </a:lnTo>
                <a:close/>
                <a:moveTo>
                  <a:pt x="94219" y="216705"/>
                </a:moveTo>
                <a:cubicBezTo>
                  <a:pt x="94219" y="208873"/>
                  <a:pt x="100520" y="202572"/>
                  <a:pt x="108352" y="202572"/>
                </a:cubicBezTo>
                <a:lnTo>
                  <a:pt x="127196" y="202572"/>
                </a:lnTo>
                <a:cubicBezTo>
                  <a:pt x="135028" y="202572"/>
                  <a:pt x="141329" y="208873"/>
                  <a:pt x="141329" y="216705"/>
                </a:cubicBezTo>
                <a:cubicBezTo>
                  <a:pt x="141329" y="224537"/>
                  <a:pt x="135028" y="230838"/>
                  <a:pt x="127196" y="230838"/>
                </a:cubicBezTo>
                <a:lnTo>
                  <a:pt x="108352" y="230838"/>
                </a:lnTo>
                <a:cubicBezTo>
                  <a:pt x="100520" y="230838"/>
                  <a:pt x="94219" y="224537"/>
                  <a:pt x="94219" y="216705"/>
                </a:cubicBezTo>
                <a:close/>
                <a:moveTo>
                  <a:pt x="164884" y="216705"/>
                </a:moveTo>
                <a:cubicBezTo>
                  <a:pt x="164884" y="208873"/>
                  <a:pt x="171185" y="202572"/>
                  <a:pt x="179017" y="202572"/>
                </a:cubicBezTo>
                <a:lnTo>
                  <a:pt x="197861" y="202572"/>
                </a:lnTo>
                <a:cubicBezTo>
                  <a:pt x="205693" y="202572"/>
                  <a:pt x="211994" y="208873"/>
                  <a:pt x="211994" y="216705"/>
                </a:cubicBezTo>
                <a:cubicBezTo>
                  <a:pt x="211994" y="224537"/>
                  <a:pt x="205693" y="230838"/>
                  <a:pt x="197861" y="230838"/>
                </a:cubicBezTo>
                <a:lnTo>
                  <a:pt x="179017" y="230838"/>
                </a:lnTo>
                <a:cubicBezTo>
                  <a:pt x="171185" y="230838"/>
                  <a:pt x="164884" y="224537"/>
                  <a:pt x="164884" y="216705"/>
                </a:cubicBezTo>
                <a:close/>
                <a:moveTo>
                  <a:pt x="235549" y="216705"/>
                </a:moveTo>
                <a:cubicBezTo>
                  <a:pt x="235549" y="208873"/>
                  <a:pt x="241850" y="202572"/>
                  <a:pt x="249682" y="202572"/>
                </a:cubicBezTo>
                <a:lnTo>
                  <a:pt x="268526" y="202572"/>
                </a:lnTo>
                <a:cubicBezTo>
                  <a:pt x="276357" y="202572"/>
                  <a:pt x="282658" y="208873"/>
                  <a:pt x="282658" y="216705"/>
                </a:cubicBezTo>
                <a:cubicBezTo>
                  <a:pt x="282658" y="224537"/>
                  <a:pt x="276357" y="230838"/>
                  <a:pt x="268526" y="230838"/>
                </a:cubicBezTo>
                <a:lnTo>
                  <a:pt x="249682" y="230838"/>
                </a:lnTo>
                <a:cubicBezTo>
                  <a:pt x="241850" y="230838"/>
                  <a:pt x="235549" y="224537"/>
                  <a:pt x="235549" y="216705"/>
                </a:cubicBezTo>
                <a:close/>
                <a:moveTo>
                  <a:pt x="131907" y="103641"/>
                </a:moveTo>
                <a:cubicBezTo>
                  <a:pt x="147508" y="103641"/>
                  <a:pt x="160173" y="116307"/>
                  <a:pt x="160173" y="131907"/>
                </a:cubicBezTo>
                <a:cubicBezTo>
                  <a:pt x="160173" y="147508"/>
                  <a:pt x="147508" y="160173"/>
                  <a:pt x="131907" y="160173"/>
                </a:cubicBezTo>
                <a:cubicBezTo>
                  <a:pt x="116307" y="160173"/>
                  <a:pt x="103641" y="147508"/>
                  <a:pt x="103641" y="131907"/>
                </a:cubicBezTo>
                <a:cubicBezTo>
                  <a:pt x="103641" y="116307"/>
                  <a:pt x="116307" y="103641"/>
                  <a:pt x="131907" y="103641"/>
                </a:cubicBezTo>
                <a:close/>
                <a:moveTo>
                  <a:pt x="216705" y="131907"/>
                </a:moveTo>
                <a:cubicBezTo>
                  <a:pt x="216705" y="116307"/>
                  <a:pt x="229370" y="103641"/>
                  <a:pt x="244971" y="103641"/>
                </a:cubicBezTo>
                <a:cubicBezTo>
                  <a:pt x="260571" y="103641"/>
                  <a:pt x="273236" y="116307"/>
                  <a:pt x="273236" y="131907"/>
                </a:cubicBezTo>
                <a:cubicBezTo>
                  <a:pt x="273236" y="147508"/>
                  <a:pt x="260571" y="160173"/>
                  <a:pt x="244971" y="160173"/>
                </a:cubicBezTo>
                <a:cubicBezTo>
                  <a:pt x="229370" y="160173"/>
                  <a:pt x="216705" y="147508"/>
                  <a:pt x="216705" y="131907"/>
                </a:cubicBezTo>
                <a:close/>
                <a:moveTo>
                  <a:pt x="37688" y="131907"/>
                </a:moveTo>
                <a:cubicBezTo>
                  <a:pt x="37688" y="121484"/>
                  <a:pt x="29267" y="113063"/>
                  <a:pt x="18844" y="113063"/>
                </a:cubicBezTo>
                <a:cubicBezTo>
                  <a:pt x="8421" y="113063"/>
                  <a:pt x="0" y="121484"/>
                  <a:pt x="0" y="131907"/>
                </a:cubicBezTo>
                <a:lnTo>
                  <a:pt x="0" y="188439"/>
                </a:lnTo>
                <a:cubicBezTo>
                  <a:pt x="0" y="198862"/>
                  <a:pt x="8421" y="207283"/>
                  <a:pt x="18844" y="207283"/>
                </a:cubicBezTo>
                <a:cubicBezTo>
                  <a:pt x="29267" y="207283"/>
                  <a:pt x="37688" y="198862"/>
                  <a:pt x="37688" y="188439"/>
                </a:cubicBezTo>
                <a:lnTo>
                  <a:pt x="37688" y="131907"/>
                </a:lnTo>
                <a:close/>
                <a:moveTo>
                  <a:pt x="358034" y="113063"/>
                </a:moveTo>
                <a:cubicBezTo>
                  <a:pt x="347611" y="113063"/>
                  <a:pt x="339190" y="121484"/>
                  <a:pt x="339190" y="131907"/>
                </a:cubicBezTo>
                <a:lnTo>
                  <a:pt x="339190" y="188439"/>
                </a:lnTo>
                <a:cubicBezTo>
                  <a:pt x="339190" y="198862"/>
                  <a:pt x="347611" y="207283"/>
                  <a:pt x="358034" y="207283"/>
                </a:cubicBezTo>
                <a:cubicBezTo>
                  <a:pt x="368457" y="207283"/>
                  <a:pt x="376878" y="198862"/>
                  <a:pt x="376878" y="188439"/>
                </a:cubicBezTo>
                <a:lnTo>
                  <a:pt x="376878" y="131907"/>
                </a:lnTo>
                <a:cubicBezTo>
                  <a:pt x="376878" y="121484"/>
                  <a:pt x="368457" y="113063"/>
                  <a:pt x="358034" y="113063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54" name="Text 52"/>
          <p:cNvSpPr/>
          <p:nvPr/>
        </p:nvSpPr>
        <p:spPr>
          <a:xfrm>
            <a:off x="1620575" y="7248618"/>
            <a:ext cx="2864272" cy="703505"/>
          </a:xfrm>
          <a:prstGeom prst="rect">
            <a:avLst/>
          </a:prstGeom>
          <a:noFill/>
          <a:ln/>
        </p:spPr>
        <p:txBody>
          <a:bodyPr wrap="square" lIns="0" tIns="100501" rIns="0" bIns="0" rtlCol="0" anchor="ctr"/>
          <a:lstStyle/>
          <a:p>
            <a:pPr>
              <a:lnSpc>
                <a:spcPct val="120000"/>
              </a:lnSpc>
            </a:pPr>
            <a:r>
              <a:rPr lang="en-US" sz="1978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AI应用缺乏设备交互能力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716068" y="8102875"/>
            <a:ext cx="14924365" cy="3266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83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 Agent与RPA应用缺乏与现实设备的交互能力，无法操作真实应用、无法跨系统执行任务。设备能力调用复杂，大规模并发控制困难，自建设备农场成本高昂。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716068" y="8580253"/>
            <a:ext cx="1005008" cy="351753"/>
          </a:xfrm>
          <a:custGeom>
            <a:avLst/>
            <a:gdLst/>
            <a:ahLst/>
            <a:cxnLst/>
            <a:rect l="l" t="t" r="r" b="b"/>
            <a:pathLst>
              <a:path w="1005008" h="351753">
                <a:moveTo>
                  <a:pt x="175876" y="0"/>
                </a:moveTo>
                <a:lnTo>
                  <a:pt x="829131" y="0"/>
                </a:lnTo>
                <a:cubicBezTo>
                  <a:pt x="926265" y="0"/>
                  <a:pt x="1005008" y="78743"/>
                  <a:pt x="1005008" y="175876"/>
                </a:cubicBezTo>
                <a:lnTo>
                  <a:pt x="1005008" y="175876"/>
                </a:lnTo>
                <a:cubicBezTo>
                  <a:pt x="1005008" y="273010"/>
                  <a:pt x="926265" y="351753"/>
                  <a:pt x="829131" y="351753"/>
                </a:cubicBezTo>
                <a:lnTo>
                  <a:pt x="175876" y="351753"/>
                </a:lnTo>
                <a:cubicBezTo>
                  <a:pt x="78808" y="351753"/>
                  <a:pt x="0" y="272945"/>
                  <a:pt x="0" y="175876"/>
                </a:cubicBezTo>
                <a:lnTo>
                  <a:pt x="0" y="175876"/>
                </a:lnTo>
                <a:cubicBezTo>
                  <a:pt x="0" y="78808"/>
                  <a:pt x="78808" y="0"/>
                  <a:pt x="175876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57" name="Text 55"/>
          <p:cNvSpPr/>
          <p:nvPr/>
        </p:nvSpPr>
        <p:spPr>
          <a:xfrm>
            <a:off x="716068" y="8580253"/>
            <a:ext cx="1092946" cy="351753"/>
          </a:xfrm>
          <a:prstGeom prst="rect">
            <a:avLst/>
          </a:prstGeom>
          <a:noFill/>
          <a:ln/>
        </p:spPr>
        <p:txBody>
          <a:bodyPr wrap="square" lIns="150751" tIns="50250" rIns="150751" bIns="5025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能力孤岛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1821577" y="8580253"/>
            <a:ext cx="829131" cy="351753"/>
          </a:xfrm>
          <a:custGeom>
            <a:avLst/>
            <a:gdLst/>
            <a:ahLst/>
            <a:cxnLst/>
            <a:rect l="l" t="t" r="r" b="b"/>
            <a:pathLst>
              <a:path w="829131" h="351753">
                <a:moveTo>
                  <a:pt x="175876" y="0"/>
                </a:moveTo>
                <a:lnTo>
                  <a:pt x="653255" y="0"/>
                </a:lnTo>
                <a:cubicBezTo>
                  <a:pt x="750324" y="0"/>
                  <a:pt x="829131" y="78808"/>
                  <a:pt x="829131" y="175876"/>
                </a:cubicBezTo>
                <a:lnTo>
                  <a:pt x="829131" y="175876"/>
                </a:lnTo>
                <a:cubicBezTo>
                  <a:pt x="829131" y="272945"/>
                  <a:pt x="750324" y="351753"/>
                  <a:pt x="653255" y="351753"/>
                </a:cubicBezTo>
                <a:lnTo>
                  <a:pt x="175876" y="351753"/>
                </a:lnTo>
                <a:cubicBezTo>
                  <a:pt x="78808" y="351753"/>
                  <a:pt x="0" y="272945"/>
                  <a:pt x="0" y="175876"/>
                </a:cubicBezTo>
                <a:lnTo>
                  <a:pt x="0" y="175876"/>
                </a:lnTo>
                <a:cubicBezTo>
                  <a:pt x="0" y="78808"/>
                  <a:pt x="78808" y="0"/>
                  <a:pt x="175876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59" name="Text 57"/>
          <p:cNvSpPr/>
          <p:nvPr/>
        </p:nvSpPr>
        <p:spPr>
          <a:xfrm>
            <a:off x="1821577" y="8580253"/>
            <a:ext cx="917070" cy="351753"/>
          </a:xfrm>
          <a:prstGeom prst="rect">
            <a:avLst/>
          </a:prstGeom>
          <a:noFill/>
          <a:ln/>
        </p:spPr>
        <p:txBody>
          <a:bodyPr wrap="square" lIns="150751" tIns="50250" rIns="150751" bIns="5025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成本高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2751209" y="8580253"/>
            <a:ext cx="829131" cy="351753"/>
          </a:xfrm>
          <a:custGeom>
            <a:avLst/>
            <a:gdLst/>
            <a:ahLst/>
            <a:cxnLst/>
            <a:rect l="l" t="t" r="r" b="b"/>
            <a:pathLst>
              <a:path w="829131" h="351753">
                <a:moveTo>
                  <a:pt x="175876" y="0"/>
                </a:moveTo>
                <a:lnTo>
                  <a:pt x="653255" y="0"/>
                </a:lnTo>
                <a:cubicBezTo>
                  <a:pt x="750324" y="0"/>
                  <a:pt x="829131" y="78808"/>
                  <a:pt x="829131" y="175876"/>
                </a:cubicBezTo>
                <a:lnTo>
                  <a:pt x="829131" y="175876"/>
                </a:lnTo>
                <a:cubicBezTo>
                  <a:pt x="829131" y="272945"/>
                  <a:pt x="750324" y="351753"/>
                  <a:pt x="653255" y="351753"/>
                </a:cubicBezTo>
                <a:lnTo>
                  <a:pt x="175876" y="351753"/>
                </a:lnTo>
                <a:cubicBezTo>
                  <a:pt x="78808" y="351753"/>
                  <a:pt x="0" y="272945"/>
                  <a:pt x="0" y="175876"/>
                </a:cubicBezTo>
                <a:lnTo>
                  <a:pt x="0" y="175876"/>
                </a:lnTo>
                <a:cubicBezTo>
                  <a:pt x="0" y="78808"/>
                  <a:pt x="78808" y="0"/>
                  <a:pt x="175876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61" name="Text 59"/>
          <p:cNvSpPr/>
          <p:nvPr/>
        </p:nvSpPr>
        <p:spPr>
          <a:xfrm>
            <a:off x="2751209" y="8580253"/>
            <a:ext cx="917070" cy="351753"/>
          </a:xfrm>
          <a:prstGeom prst="rect">
            <a:avLst/>
          </a:prstGeom>
          <a:noFill/>
          <a:ln/>
        </p:spPr>
        <p:txBody>
          <a:bodyPr wrap="square" lIns="150751" tIns="50250" rIns="150751" bIns="50250" rtlCol="0" anchor="ctr"/>
          <a:lstStyle/>
          <a:p>
            <a:pPr>
              <a:lnSpc>
                <a:spcPct val="120000"/>
              </a:lnSpc>
            </a:pPr>
            <a:r>
              <a:rPr lang="en-US" sz="1385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扩展难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.stockcake.com/9ddd3fdfde3ae7a6d813814acbed1c177116db37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21875" b="21875"/>
          <a:stretch/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3C8082">
                  <a:alpha val="5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08000" y="17145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" y="0"/>
                </a:moveTo>
                <a:lnTo>
                  <a:pt x="965200" y="0"/>
                </a:lnTo>
                <a:cubicBezTo>
                  <a:pt x="993237" y="0"/>
                  <a:pt x="1016000" y="22763"/>
                  <a:pt x="1016000" y="50800"/>
                </a:cubicBezTo>
                <a:lnTo>
                  <a:pt x="1016000" y="965200"/>
                </a:lnTo>
                <a:cubicBezTo>
                  <a:pt x="1016000" y="993237"/>
                  <a:pt x="993237" y="1016000"/>
                  <a:pt x="965200" y="1016000"/>
                </a:cubicBez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5" name="Text 2"/>
          <p:cNvSpPr/>
          <p:nvPr/>
        </p:nvSpPr>
        <p:spPr>
          <a:xfrm>
            <a:off x="808831" y="1968500"/>
            <a:ext cx="6477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02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828800" y="1714500"/>
            <a:ext cx="76200" cy="1016000"/>
          </a:xfrm>
          <a:custGeom>
            <a:avLst/>
            <a:gdLst/>
            <a:ahLst/>
            <a:cxnLst/>
            <a:rect l="l" t="t" r="r" b="b"/>
            <a:pathLst>
              <a:path w="76200" h="1016000">
                <a:moveTo>
                  <a:pt x="0" y="0"/>
                </a:moveTo>
                <a:lnTo>
                  <a:pt x="76200" y="0"/>
                </a:lnTo>
                <a:lnTo>
                  <a:pt x="762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Text 4"/>
          <p:cNvSpPr/>
          <p:nvPr/>
        </p:nvSpPr>
        <p:spPr>
          <a:xfrm>
            <a:off x="508000" y="3136900"/>
            <a:ext cx="58039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产品价值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主张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508000" y="5727700"/>
            <a:ext cx="54991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DeviceTunnelHub: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超越BrowserUse的全场景设备互联平台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08000" y="7264400"/>
            <a:ext cx="812800" cy="25400"/>
          </a:xfrm>
          <a:custGeom>
            <a:avLst/>
            <a:gdLst/>
            <a:ahLst/>
            <a:cxnLst/>
            <a:rect l="l" t="t" r="r" b="b"/>
            <a:pathLst>
              <a:path w="812800" h="25400">
                <a:moveTo>
                  <a:pt x="0" y="0"/>
                </a:moveTo>
                <a:lnTo>
                  <a:pt x="812800" y="0"/>
                </a:lnTo>
                <a:lnTo>
                  <a:pt x="81280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10" name="Text 7"/>
          <p:cNvSpPr/>
          <p:nvPr/>
        </p:nvSpPr>
        <p:spPr>
          <a:xfrm>
            <a:off x="1524000" y="7124700"/>
            <a:ext cx="1778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spc="160" kern="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CHAPTER TWO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609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0798" y="0"/>
                </a:moveTo>
                <a:lnTo>
                  <a:pt x="558802" y="0"/>
                </a:lnTo>
                <a:cubicBezTo>
                  <a:pt x="586857" y="0"/>
                  <a:pt x="609600" y="22743"/>
                  <a:pt x="609600" y="50798"/>
                </a:cubicBezTo>
                <a:lnTo>
                  <a:pt x="609600" y="558802"/>
                </a:lnTo>
                <a:cubicBezTo>
                  <a:pt x="609600" y="586857"/>
                  <a:pt x="586857" y="609600"/>
                  <a:pt x="558802" y="609600"/>
                </a:cubicBezTo>
                <a:lnTo>
                  <a:pt x="50798" y="609600"/>
                </a:lnTo>
                <a:cubicBezTo>
                  <a:pt x="22743" y="609600"/>
                  <a:pt x="0" y="586857"/>
                  <a:pt x="0" y="558802"/>
                </a:cubicBezTo>
                <a:lnTo>
                  <a:pt x="0" y="50798"/>
                </a:lnTo>
                <a:cubicBezTo>
                  <a:pt x="0" y="22743"/>
                  <a:pt x="22743" y="0"/>
                  <a:pt x="50798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" name="Shape 1"/>
          <p:cNvSpPr/>
          <p:nvPr/>
        </p:nvSpPr>
        <p:spPr>
          <a:xfrm>
            <a:off x="685800" y="7874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22250" y="127000"/>
                </a:moveTo>
                <a:cubicBezTo>
                  <a:pt x="222250" y="74430"/>
                  <a:pt x="179570" y="31750"/>
                  <a:pt x="127000" y="31750"/>
                </a:cubicBezTo>
                <a:cubicBezTo>
                  <a:pt x="74430" y="31750"/>
                  <a:pt x="31750" y="74430"/>
                  <a:pt x="31750" y="127000"/>
                </a:cubicBezTo>
                <a:cubicBezTo>
                  <a:pt x="31750" y="179570"/>
                  <a:pt x="74430" y="222250"/>
                  <a:pt x="127000" y="222250"/>
                </a:cubicBezTo>
                <a:cubicBezTo>
                  <a:pt x="179570" y="222250"/>
                  <a:pt x="222250" y="179570"/>
                  <a:pt x="222250" y="127000"/>
                </a:cubicBezTo>
                <a:close/>
                <a:moveTo>
                  <a:pt x="0" y="127000"/>
                </a:moveTo>
                <a:cubicBezTo>
                  <a:pt x="0" y="56907"/>
                  <a:pt x="56907" y="0"/>
                  <a:pt x="127000" y="0"/>
                </a:cubicBezTo>
                <a:cubicBezTo>
                  <a:pt x="197093" y="0"/>
                  <a:pt x="254000" y="56907"/>
                  <a:pt x="254000" y="127000"/>
                </a:cubicBezTo>
                <a:cubicBezTo>
                  <a:pt x="254000" y="197093"/>
                  <a:pt x="197093" y="254000"/>
                  <a:pt x="127000" y="254000"/>
                </a:cubicBezTo>
                <a:cubicBezTo>
                  <a:pt x="56907" y="254000"/>
                  <a:pt x="0" y="197093"/>
                  <a:pt x="0" y="127000"/>
                </a:cubicBezTo>
                <a:close/>
                <a:moveTo>
                  <a:pt x="127000" y="166688"/>
                </a:moveTo>
                <a:cubicBezTo>
                  <a:pt x="148904" y="166688"/>
                  <a:pt x="166688" y="148904"/>
                  <a:pt x="166688" y="127000"/>
                </a:cubicBezTo>
                <a:cubicBezTo>
                  <a:pt x="166688" y="105096"/>
                  <a:pt x="148904" y="87313"/>
                  <a:pt x="127000" y="87313"/>
                </a:cubicBezTo>
                <a:cubicBezTo>
                  <a:pt x="105096" y="87313"/>
                  <a:pt x="87313" y="105096"/>
                  <a:pt x="87313" y="127000"/>
                </a:cubicBezTo>
                <a:cubicBezTo>
                  <a:pt x="87313" y="148904"/>
                  <a:pt x="105096" y="166688"/>
                  <a:pt x="127000" y="166688"/>
                </a:cubicBezTo>
                <a:close/>
                <a:moveTo>
                  <a:pt x="127000" y="55563"/>
                </a:moveTo>
                <a:cubicBezTo>
                  <a:pt x="166427" y="55563"/>
                  <a:pt x="198438" y="87573"/>
                  <a:pt x="198438" y="127000"/>
                </a:cubicBezTo>
                <a:cubicBezTo>
                  <a:pt x="198438" y="166427"/>
                  <a:pt x="166427" y="198438"/>
                  <a:pt x="127000" y="198438"/>
                </a:cubicBezTo>
                <a:cubicBezTo>
                  <a:pt x="87573" y="198438"/>
                  <a:pt x="55563" y="166427"/>
                  <a:pt x="55563" y="127000"/>
                </a:cubicBezTo>
                <a:cubicBezTo>
                  <a:pt x="55563" y="87573"/>
                  <a:pt x="87573" y="55563"/>
                  <a:pt x="127000" y="55563"/>
                </a:cubicBezTo>
                <a:close/>
                <a:moveTo>
                  <a:pt x="111125" y="127000"/>
                </a:moveTo>
                <a:cubicBezTo>
                  <a:pt x="111125" y="118238"/>
                  <a:pt x="118238" y="111125"/>
                  <a:pt x="127000" y="111125"/>
                </a:cubicBezTo>
                <a:cubicBezTo>
                  <a:pt x="135762" y="111125"/>
                  <a:pt x="142875" y="118238"/>
                  <a:pt x="142875" y="127000"/>
                </a:cubicBezTo>
                <a:cubicBezTo>
                  <a:pt x="142875" y="135762"/>
                  <a:pt x="135762" y="142875"/>
                  <a:pt x="127000" y="142875"/>
                </a:cubicBezTo>
                <a:cubicBezTo>
                  <a:pt x="118238" y="142875"/>
                  <a:pt x="111125" y="135762"/>
                  <a:pt x="111125" y="127000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" name="Text 2"/>
          <p:cNvSpPr/>
          <p:nvPr/>
        </p:nvSpPr>
        <p:spPr>
          <a:xfrm>
            <a:off x="1320800" y="527050"/>
            <a:ext cx="231973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spc="80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VALUE PROPOSITION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320800" y="812800"/>
            <a:ext cx="2794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核心定位与使命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320800" y="1473200"/>
            <a:ext cx="1016000" cy="50800"/>
          </a:xfrm>
          <a:custGeom>
            <a:avLst/>
            <a:gdLst/>
            <a:ahLst/>
            <a:cxnLst/>
            <a:rect l="l" t="t" r="r" b="b"/>
            <a:pathLst>
              <a:path w="1016000" h="50800">
                <a:moveTo>
                  <a:pt x="0" y="0"/>
                </a:moveTo>
                <a:lnTo>
                  <a:pt x="1016000" y="0"/>
                </a:lnTo>
                <a:lnTo>
                  <a:pt x="1016000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Shape 5"/>
          <p:cNvSpPr/>
          <p:nvPr/>
        </p:nvSpPr>
        <p:spPr>
          <a:xfrm>
            <a:off x="514350" y="1784350"/>
            <a:ext cx="7480300" cy="4914900"/>
          </a:xfrm>
          <a:custGeom>
            <a:avLst/>
            <a:gdLst/>
            <a:ahLst/>
            <a:cxnLst/>
            <a:rect l="l" t="t" r="r" b="b"/>
            <a:pathLst>
              <a:path w="7480300" h="4914900">
                <a:moveTo>
                  <a:pt x="50820" y="0"/>
                </a:moveTo>
                <a:lnTo>
                  <a:pt x="7429480" y="0"/>
                </a:lnTo>
                <a:cubicBezTo>
                  <a:pt x="7457547" y="0"/>
                  <a:pt x="7480300" y="22753"/>
                  <a:pt x="7480300" y="50820"/>
                </a:cubicBezTo>
                <a:lnTo>
                  <a:pt x="7480300" y="4864080"/>
                </a:lnTo>
                <a:cubicBezTo>
                  <a:pt x="7480300" y="4892147"/>
                  <a:pt x="7457547" y="4914900"/>
                  <a:pt x="7429480" y="4914900"/>
                </a:cubicBezTo>
                <a:lnTo>
                  <a:pt x="50820" y="4914900"/>
                </a:lnTo>
                <a:cubicBezTo>
                  <a:pt x="22753" y="4914900"/>
                  <a:pt x="0" y="4892147"/>
                  <a:pt x="0" y="4864080"/>
                </a:cubicBezTo>
                <a:lnTo>
                  <a:pt x="0" y="50820"/>
                </a:lnTo>
                <a:cubicBezTo>
                  <a:pt x="0" y="22772"/>
                  <a:pt x="22772" y="0"/>
                  <a:pt x="50820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93750" y="2095500"/>
            <a:ext cx="342900" cy="304800"/>
          </a:xfrm>
          <a:custGeom>
            <a:avLst/>
            <a:gdLst/>
            <a:ahLst/>
            <a:cxnLst/>
            <a:rect l="l" t="t" r="r" b="b"/>
            <a:pathLst>
              <a:path w="342900" h="304800">
                <a:moveTo>
                  <a:pt x="171450" y="-9525"/>
                </a:moveTo>
                <a:cubicBezTo>
                  <a:pt x="181987" y="-9525"/>
                  <a:pt x="190500" y="-1012"/>
                  <a:pt x="190500" y="9525"/>
                </a:cubicBezTo>
                <a:lnTo>
                  <a:pt x="190500" y="20419"/>
                </a:lnTo>
                <a:cubicBezTo>
                  <a:pt x="248900" y="28754"/>
                  <a:pt x="295096" y="74950"/>
                  <a:pt x="303431" y="133350"/>
                </a:cubicBezTo>
                <a:lnTo>
                  <a:pt x="314325" y="133350"/>
                </a:lnTo>
                <a:cubicBezTo>
                  <a:pt x="324862" y="133350"/>
                  <a:pt x="333375" y="141863"/>
                  <a:pt x="333375" y="152400"/>
                </a:cubicBezTo>
                <a:cubicBezTo>
                  <a:pt x="333375" y="162937"/>
                  <a:pt x="324862" y="171450"/>
                  <a:pt x="314325" y="171450"/>
                </a:cubicBezTo>
                <a:lnTo>
                  <a:pt x="303431" y="171450"/>
                </a:lnTo>
                <a:cubicBezTo>
                  <a:pt x="295096" y="229850"/>
                  <a:pt x="248900" y="276046"/>
                  <a:pt x="190500" y="284381"/>
                </a:cubicBezTo>
                <a:lnTo>
                  <a:pt x="190500" y="295275"/>
                </a:lnTo>
                <a:cubicBezTo>
                  <a:pt x="190500" y="305812"/>
                  <a:pt x="181987" y="314325"/>
                  <a:pt x="171450" y="314325"/>
                </a:cubicBezTo>
                <a:cubicBezTo>
                  <a:pt x="160913" y="314325"/>
                  <a:pt x="152400" y="305812"/>
                  <a:pt x="152400" y="295275"/>
                </a:cubicBezTo>
                <a:lnTo>
                  <a:pt x="152400" y="284381"/>
                </a:lnTo>
                <a:cubicBezTo>
                  <a:pt x="94000" y="276046"/>
                  <a:pt x="47804" y="229850"/>
                  <a:pt x="39469" y="171450"/>
                </a:cubicBezTo>
                <a:lnTo>
                  <a:pt x="28575" y="171450"/>
                </a:lnTo>
                <a:cubicBezTo>
                  <a:pt x="18038" y="171450"/>
                  <a:pt x="9525" y="162937"/>
                  <a:pt x="9525" y="152400"/>
                </a:cubicBezTo>
                <a:cubicBezTo>
                  <a:pt x="9525" y="141863"/>
                  <a:pt x="18038" y="133350"/>
                  <a:pt x="28575" y="133350"/>
                </a:cubicBezTo>
                <a:lnTo>
                  <a:pt x="39469" y="133350"/>
                </a:lnTo>
                <a:cubicBezTo>
                  <a:pt x="47804" y="74950"/>
                  <a:pt x="94000" y="28754"/>
                  <a:pt x="152400" y="20419"/>
                </a:cubicBezTo>
                <a:lnTo>
                  <a:pt x="152400" y="9525"/>
                </a:lnTo>
                <a:cubicBezTo>
                  <a:pt x="152400" y="-1012"/>
                  <a:pt x="160913" y="-9525"/>
                  <a:pt x="171450" y="-9525"/>
                </a:cubicBezTo>
                <a:close/>
                <a:moveTo>
                  <a:pt x="78105" y="171450"/>
                </a:moveTo>
                <a:cubicBezTo>
                  <a:pt x="85665" y="208776"/>
                  <a:pt x="115074" y="238185"/>
                  <a:pt x="152400" y="245745"/>
                </a:cubicBezTo>
                <a:lnTo>
                  <a:pt x="152400" y="238125"/>
                </a:lnTo>
                <a:cubicBezTo>
                  <a:pt x="152400" y="227588"/>
                  <a:pt x="160913" y="219075"/>
                  <a:pt x="171450" y="219075"/>
                </a:cubicBezTo>
                <a:cubicBezTo>
                  <a:pt x="181987" y="219075"/>
                  <a:pt x="190500" y="227588"/>
                  <a:pt x="190500" y="238125"/>
                </a:cubicBezTo>
                <a:lnTo>
                  <a:pt x="190500" y="245745"/>
                </a:lnTo>
                <a:cubicBezTo>
                  <a:pt x="227826" y="238185"/>
                  <a:pt x="257235" y="208776"/>
                  <a:pt x="264795" y="171450"/>
                </a:cubicBezTo>
                <a:lnTo>
                  <a:pt x="257175" y="171450"/>
                </a:lnTo>
                <a:cubicBezTo>
                  <a:pt x="246638" y="171450"/>
                  <a:pt x="238125" y="162937"/>
                  <a:pt x="238125" y="152400"/>
                </a:cubicBezTo>
                <a:cubicBezTo>
                  <a:pt x="238125" y="141863"/>
                  <a:pt x="246638" y="133350"/>
                  <a:pt x="257175" y="133350"/>
                </a:cubicBezTo>
                <a:lnTo>
                  <a:pt x="264795" y="133350"/>
                </a:lnTo>
                <a:cubicBezTo>
                  <a:pt x="257235" y="96024"/>
                  <a:pt x="227826" y="66615"/>
                  <a:pt x="190500" y="59055"/>
                </a:cubicBezTo>
                <a:lnTo>
                  <a:pt x="190500" y="66675"/>
                </a:lnTo>
                <a:cubicBezTo>
                  <a:pt x="190500" y="77212"/>
                  <a:pt x="181987" y="85725"/>
                  <a:pt x="171450" y="85725"/>
                </a:cubicBezTo>
                <a:cubicBezTo>
                  <a:pt x="160913" y="85725"/>
                  <a:pt x="152400" y="77212"/>
                  <a:pt x="152400" y="66675"/>
                </a:cubicBezTo>
                <a:lnTo>
                  <a:pt x="152400" y="59055"/>
                </a:lnTo>
                <a:cubicBezTo>
                  <a:pt x="115074" y="66615"/>
                  <a:pt x="85665" y="96024"/>
                  <a:pt x="78105" y="133350"/>
                </a:cubicBezTo>
                <a:lnTo>
                  <a:pt x="85725" y="133350"/>
                </a:lnTo>
                <a:cubicBezTo>
                  <a:pt x="96262" y="133350"/>
                  <a:pt x="104775" y="141863"/>
                  <a:pt x="104775" y="152400"/>
                </a:cubicBezTo>
                <a:cubicBezTo>
                  <a:pt x="104775" y="162937"/>
                  <a:pt x="96262" y="171450"/>
                  <a:pt x="85725" y="171450"/>
                </a:cubicBezTo>
                <a:lnTo>
                  <a:pt x="78105" y="171450"/>
                </a:lnTo>
                <a:close/>
                <a:moveTo>
                  <a:pt x="171450" y="123825"/>
                </a:moveTo>
                <a:cubicBezTo>
                  <a:pt x="187221" y="123825"/>
                  <a:pt x="200025" y="136629"/>
                  <a:pt x="200025" y="152400"/>
                </a:cubicBezTo>
                <a:cubicBezTo>
                  <a:pt x="200025" y="168171"/>
                  <a:pt x="187221" y="180975"/>
                  <a:pt x="171450" y="180975"/>
                </a:cubicBezTo>
                <a:cubicBezTo>
                  <a:pt x="155679" y="180975"/>
                  <a:pt x="142875" y="168171"/>
                  <a:pt x="142875" y="152400"/>
                </a:cubicBezTo>
                <a:cubicBezTo>
                  <a:pt x="142875" y="136629"/>
                  <a:pt x="155679" y="123825"/>
                  <a:pt x="171450" y="123825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9" name="Text 7"/>
          <p:cNvSpPr/>
          <p:nvPr/>
        </p:nvSpPr>
        <p:spPr>
          <a:xfrm>
            <a:off x="1308100" y="2044700"/>
            <a:ext cx="13716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核心定位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74700" y="2654300"/>
            <a:ext cx="70612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DeviceTunnelHub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是一个集设备统一管理、远程接入与智能自动化于一体的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全栈设备管理与隧道服务平台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。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74700" y="3517900"/>
            <a:ext cx="70612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为企业与开发者提供</a:t>
            </a:r>
            <a:pPr>
              <a:lnSpc>
                <a:spcPct val="140000"/>
              </a:lnSpc>
            </a:pPr>
            <a:r>
              <a:rPr lang="en-US" sz="1600" b="1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安全、灵活、可扩展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的设备接入与管理方案，支持实体设备与虚拟设备统一纳管，并通过AI与自动化能力提升设备操作与流程执行效率。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81050" y="4718050"/>
            <a:ext cx="6946900" cy="1714500"/>
          </a:xfrm>
          <a:custGeom>
            <a:avLst/>
            <a:gdLst/>
            <a:ahLst/>
            <a:cxnLst/>
            <a:rect l="l" t="t" r="r" b="b"/>
            <a:pathLst>
              <a:path w="6946900" h="1714500">
                <a:moveTo>
                  <a:pt x="50801" y="0"/>
                </a:moveTo>
                <a:lnTo>
                  <a:pt x="6896099" y="0"/>
                </a:lnTo>
                <a:cubicBezTo>
                  <a:pt x="6924156" y="0"/>
                  <a:pt x="6946900" y="22744"/>
                  <a:pt x="6946900" y="50801"/>
                </a:cubicBezTo>
                <a:lnTo>
                  <a:pt x="6946900" y="1663699"/>
                </a:lnTo>
                <a:cubicBezTo>
                  <a:pt x="6946900" y="1691756"/>
                  <a:pt x="6924156" y="1714500"/>
                  <a:pt x="6896099" y="1714500"/>
                </a:cubicBezTo>
                <a:lnTo>
                  <a:pt x="50801" y="1714500"/>
                </a:lnTo>
                <a:cubicBezTo>
                  <a:pt x="22744" y="1714500"/>
                  <a:pt x="0" y="1691756"/>
                  <a:pt x="0" y="1663699"/>
                </a:cubicBezTo>
                <a:lnTo>
                  <a:pt x="0" y="50801"/>
                </a:lnTo>
                <a:cubicBezTo>
                  <a:pt x="0" y="22744"/>
                  <a:pt x="22744" y="0"/>
                  <a:pt x="50801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3C8082">
                <a:alpha val="30196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77900" y="4927600"/>
            <a:ext cx="177800" cy="203200"/>
          </a:xfrm>
          <a:custGeom>
            <a:avLst/>
            <a:gdLst/>
            <a:ahLst/>
            <a:cxnLst/>
            <a:rect l="l" t="t" r="r" b="b"/>
            <a:pathLst>
              <a:path w="177800" h="203200">
                <a:moveTo>
                  <a:pt x="0" y="85725"/>
                </a:moveTo>
                <a:cubicBezTo>
                  <a:pt x="0" y="59412"/>
                  <a:pt x="21312" y="38100"/>
                  <a:pt x="47625" y="38100"/>
                </a:cubicBezTo>
                <a:lnTo>
                  <a:pt x="50800" y="38100"/>
                </a:lnTo>
                <a:cubicBezTo>
                  <a:pt x="57825" y="38100"/>
                  <a:pt x="63500" y="43775"/>
                  <a:pt x="63500" y="50800"/>
                </a:cubicBezTo>
                <a:cubicBezTo>
                  <a:pt x="63500" y="57825"/>
                  <a:pt x="57825" y="63500"/>
                  <a:pt x="50800" y="63500"/>
                </a:cubicBezTo>
                <a:lnTo>
                  <a:pt x="47625" y="63500"/>
                </a:lnTo>
                <a:cubicBezTo>
                  <a:pt x="35362" y="63500"/>
                  <a:pt x="25400" y="73462"/>
                  <a:pt x="25400" y="85725"/>
                </a:cubicBezTo>
                <a:lnTo>
                  <a:pt x="25400" y="88900"/>
                </a:lnTo>
                <a:lnTo>
                  <a:pt x="50800" y="88900"/>
                </a:lnTo>
                <a:cubicBezTo>
                  <a:pt x="64810" y="88900"/>
                  <a:pt x="76200" y="100290"/>
                  <a:pt x="76200" y="114300"/>
                </a:cubicBezTo>
                <a:lnTo>
                  <a:pt x="76200" y="139700"/>
                </a:lnTo>
                <a:cubicBezTo>
                  <a:pt x="76200" y="153710"/>
                  <a:pt x="64810" y="165100"/>
                  <a:pt x="50800" y="165100"/>
                </a:cubicBezTo>
                <a:lnTo>
                  <a:pt x="25400" y="165100"/>
                </a:lnTo>
                <a:cubicBezTo>
                  <a:pt x="11390" y="165100"/>
                  <a:pt x="0" y="153710"/>
                  <a:pt x="0" y="139700"/>
                </a:cubicBezTo>
                <a:lnTo>
                  <a:pt x="0" y="85725"/>
                </a:lnTo>
                <a:close/>
                <a:moveTo>
                  <a:pt x="101600" y="85725"/>
                </a:moveTo>
                <a:cubicBezTo>
                  <a:pt x="101600" y="59412"/>
                  <a:pt x="122912" y="38100"/>
                  <a:pt x="149225" y="38100"/>
                </a:cubicBezTo>
                <a:lnTo>
                  <a:pt x="152400" y="38100"/>
                </a:lnTo>
                <a:cubicBezTo>
                  <a:pt x="159425" y="38100"/>
                  <a:pt x="165100" y="43775"/>
                  <a:pt x="165100" y="50800"/>
                </a:cubicBezTo>
                <a:cubicBezTo>
                  <a:pt x="165100" y="57825"/>
                  <a:pt x="159425" y="63500"/>
                  <a:pt x="152400" y="63500"/>
                </a:cubicBezTo>
                <a:lnTo>
                  <a:pt x="149225" y="63500"/>
                </a:lnTo>
                <a:cubicBezTo>
                  <a:pt x="136962" y="63500"/>
                  <a:pt x="127000" y="73462"/>
                  <a:pt x="127000" y="85725"/>
                </a:cubicBezTo>
                <a:lnTo>
                  <a:pt x="127000" y="88900"/>
                </a:lnTo>
                <a:lnTo>
                  <a:pt x="152400" y="88900"/>
                </a:lnTo>
                <a:cubicBezTo>
                  <a:pt x="166410" y="88900"/>
                  <a:pt x="177800" y="100290"/>
                  <a:pt x="177800" y="114300"/>
                </a:cubicBezTo>
                <a:lnTo>
                  <a:pt x="177800" y="139700"/>
                </a:lnTo>
                <a:cubicBezTo>
                  <a:pt x="177800" y="153710"/>
                  <a:pt x="166410" y="165100"/>
                  <a:pt x="152400" y="165100"/>
                </a:cubicBezTo>
                <a:lnTo>
                  <a:pt x="127000" y="165100"/>
                </a:lnTo>
                <a:cubicBezTo>
                  <a:pt x="112990" y="165100"/>
                  <a:pt x="101600" y="153710"/>
                  <a:pt x="101600" y="139700"/>
                </a:cubicBezTo>
                <a:lnTo>
                  <a:pt x="101600" y="85725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14" name="Text 12"/>
          <p:cNvSpPr/>
          <p:nvPr/>
        </p:nvSpPr>
        <p:spPr>
          <a:xfrm>
            <a:off x="1295400" y="4876800"/>
            <a:ext cx="91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使命宣言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939800" y="5283200"/>
            <a:ext cx="67310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打造比BrowserUse更强大的全场景设备管理与隧道服务平台，通过安全可控的全球互联架构，让用户随时随地安全访问和管理所有设备与数字资产。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14350" y="6915150"/>
            <a:ext cx="7480300" cy="2146300"/>
          </a:xfrm>
          <a:custGeom>
            <a:avLst/>
            <a:gdLst/>
            <a:ahLst/>
            <a:cxnLst/>
            <a:rect l="l" t="t" r="r" b="b"/>
            <a:pathLst>
              <a:path w="7480300" h="2146300">
                <a:moveTo>
                  <a:pt x="50803" y="0"/>
                </a:moveTo>
                <a:lnTo>
                  <a:pt x="7429497" y="0"/>
                </a:lnTo>
                <a:cubicBezTo>
                  <a:pt x="7457555" y="0"/>
                  <a:pt x="7480300" y="22745"/>
                  <a:pt x="7480300" y="50803"/>
                </a:cubicBezTo>
                <a:lnTo>
                  <a:pt x="7480300" y="2095497"/>
                </a:lnTo>
                <a:cubicBezTo>
                  <a:pt x="7480300" y="2123555"/>
                  <a:pt x="7457555" y="2146300"/>
                  <a:pt x="7429497" y="2146300"/>
                </a:cubicBezTo>
                <a:lnTo>
                  <a:pt x="50803" y="2146300"/>
                </a:lnTo>
                <a:cubicBezTo>
                  <a:pt x="22745" y="2146300"/>
                  <a:pt x="0" y="2123555"/>
                  <a:pt x="0" y="2095497"/>
                </a:cubicBezTo>
                <a:lnTo>
                  <a:pt x="0" y="50803"/>
                </a:lnTo>
                <a:cubicBezTo>
                  <a:pt x="0" y="22764"/>
                  <a:pt x="22764" y="0"/>
                  <a:pt x="50803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23900" y="7124700"/>
            <a:ext cx="7175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核心价值主张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1595934" y="76327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19" name="Shape 17"/>
          <p:cNvSpPr/>
          <p:nvPr/>
        </p:nvSpPr>
        <p:spPr>
          <a:xfrm>
            <a:off x="1735634" y="7785100"/>
            <a:ext cx="228600" cy="203200"/>
          </a:xfrm>
          <a:custGeom>
            <a:avLst/>
            <a:gdLst/>
            <a:ahLst/>
            <a:cxnLst/>
            <a:rect l="l" t="t" r="r" b="b"/>
            <a:pathLst>
              <a:path w="228600" h="203200">
                <a:moveTo>
                  <a:pt x="166489" y="38100"/>
                </a:moveTo>
                <a:cubicBezTo>
                  <a:pt x="159901" y="38100"/>
                  <a:pt x="153511" y="39886"/>
                  <a:pt x="147915" y="43140"/>
                </a:cubicBezTo>
                <a:cubicBezTo>
                  <a:pt x="141645" y="36790"/>
                  <a:pt x="134342" y="31472"/>
                  <a:pt x="126286" y="27464"/>
                </a:cubicBezTo>
                <a:cubicBezTo>
                  <a:pt x="137478" y="17939"/>
                  <a:pt x="151725" y="12700"/>
                  <a:pt x="166489" y="12700"/>
                </a:cubicBezTo>
                <a:cubicBezTo>
                  <a:pt x="200779" y="12700"/>
                  <a:pt x="228600" y="40481"/>
                  <a:pt x="228600" y="74811"/>
                </a:cubicBezTo>
                <a:cubicBezTo>
                  <a:pt x="228600" y="91281"/>
                  <a:pt x="222052" y="107077"/>
                  <a:pt x="210423" y="118705"/>
                </a:cubicBezTo>
                <a:lnTo>
                  <a:pt x="182205" y="146923"/>
                </a:lnTo>
                <a:cubicBezTo>
                  <a:pt x="170577" y="158552"/>
                  <a:pt x="154781" y="165100"/>
                  <a:pt x="138311" y="165100"/>
                </a:cubicBezTo>
                <a:cubicBezTo>
                  <a:pt x="104021" y="165100"/>
                  <a:pt x="76200" y="137319"/>
                  <a:pt x="76200" y="102989"/>
                </a:cubicBezTo>
                <a:cubicBezTo>
                  <a:pt x="76200" y="102394"/>
                  <a:pt x="76200" y="101798"/>
                  <a:pt x="76240" y="101203"/>
                </a:cubicBezTo>
                <a:cubicBezTo>
                  <a:pt x="76438" y="94178"/>
                  <a:pt x="82272" y="88662"/>
                  <a:pt x="89297" y="88860"/>
                </a:cubicBezTo>
                <a:cubicBezTo>
                  <a:pt x="96322" y="89059"/>
                  <a:pt x="101838" y="94893"/>
                  <a:pt x="101640" y="101918"/>
                </a:cubicBezTo>
                <a:cubicBezTo>
                  <a:pt x="101640" y="102275"/>
                  <a:pt x="101640" y="102632"/>
                  <a:pt x="101640" y="102949"/>
                </a:cubicBezTo>
                <a:cubicBezTo>
                  <a:pt x="101640" y="123230"/>
                  <a:pt x="118070" y="139660"/>
                  <a:pt x="138351" y="139660"/>
                </a:cubicBezTo>
                <a:cubicBezTo>
                  <a:pt x="148074" y="139660"/>
                  <a:pt x="157401" y="135811"/>
                  <a:pt x="164306" y="128905"/>
                </a:cubicBezTo>
                <a:lnTo>
                  <a:pt x="192524" y="100687"/>
                </a:lnTo>
                <a:cubicBezTo>
                  <a:pt x="199390" y="93821"/>
                  <a:pt x="203279" y="84455"/>
                  <a:pt x="203279" y="74732"/>
                </a:cubicBezTo>
                <a:cubicBezTo>
                  <a:pt x="203279" y="54451"/>
                  <a:pt x="186849" y="38021"/>
                  <a:pt x="166568" y="38021"/>
                </a:cubicBezTo>
                <a:close/>
                <a:moveTo>
                  <a:pt x="109220" y="68778"/>
                </a:moveTo>
                <a:cubicBezTo>
                  <a:pt x="108466" y="68461"/>
                  <a:pt x="107712" y="68024"/>
                  <a:pt x="107037" y="67548"/>
                </a:cubicBezTo>
                <a:cubicBezTo>
                  <a:pt x="102037" y="64968"/>
                  <a:pt x="96322" y="63500"/>
                  <a:pt x="90329" y="63500"/>
                </a:cubicBezTo>
                <a:cubicBezTo>
                  <a:pt x="80605" y="63500"/>
                  <a:pt x="71279" y="67350"/>
                  <a:pt x="64373" y="74255"/>
                </a:cubicBezTo>
                <a:lnTo>
                  <a:pt x="36155" y="102473"/>
                </a:lnTo>
                <a:cubicBezTo>
                  <a:pt x="29289" y="109339"/>
                  <a:pt x="25400" y="118705"/>
                  <a:pt x="25400" y="128429"/>
                </a:cubicBezTo>
                <a:cubicBezTo>
                  <a:pt x="25400" y="148709"/>
                  <a:pt x="41831" y="165140"/>
                  <a:pt x="62111" y="165140"/>
                </a:cubicBezTo>
                <a:cubicBezTo>
                  <a:pt x="68659" y="165140"/>
                  <a:pt x="75049" y="163393"/>
                  <a:pt x="80645" y="160139"/>
                </a:cubicBezTo>
                <a:cubicBezTo>
                  <a:pt x="86916" y="166489"/>
                  <a:pt x="94218" y="171807"/>
                  <a:pt x="102314" y="175816"/>
                </a:cubicBezTo>
                <a:cubicBezTo>
                  <a:pt x="91123" y="185301"/>
                  <a:pt x="76914" y="190579"/>
                  <a:pt x="62111" y="190579"/>
                </a:cubicBezTo>
                <a:cubicBezTo>
                  <a:pt x="27821" y="190579"/>
                  <a:pt x="0" y="162798"/>
                  <a:pt x="0" y="128468"/>
                </a:cubicBezTo>
                <a:cubicBezTo>
                  <a:pt x="0" y="111998"/>
                  <a:pt x="6548" y="96202"/>
                  <a:pt x="18177" y="84574"/>
                </a:cubicBezTo>
                <a:lnTo>
                  <a:pt x="46395" y="56356"/>
                </a:lnTo>
                <a:cubicBezTo>
                  <a:pt x="58023" y="44728"/>
                  <a:pt x="73819" y="38179"/>
                  <a:pt x="90289" y="38179"/>
                </a:cubicBezTo>
                <a:cubicBezTo>
                  <a:pt x="124658" y="38179"/>
                  <a:pt x="152400" y="66199"/>
                  <a:pt x="152400" y="100449"/>
                </a:cubicBezTo>
                <a:cubicBezTo>
                  <a:pt x="152400" y="100965"/>
                  <a:pt x="152400" y="101481"/>
                  <a:pt x="152400" y="101997"/>
                </a:cubicBezTo>
                <a:cubicBezTo>
                  <a:pt x="152241" y="109022"/>
                  <a:pt x="146407" y="114538"/>
                  <a:pt x="139383" y="114379"/>
                </a:cubicBezTo>
                <a:cubicBezTo>
                  <a:pt x="132358" y="114221"/>
                  <a:pt x="126841" y="108387"/>
                  <a:pt x="127000" y="101362"/>
                </a:cubicBezTo>
                <a:cubicBezTo>
                  <a:pt x="127000" y="101044"/>
                  <a:pt x="127000" y="100767"/>
                  <a:pt x="127000" y="100449"/>
                </a:cubicBezTo>
                <a:cubicBezTo>
                  <a:pt x="127000" y="87074"/>
                  <a:pt x="119856" y="75327"/>
                  <a:pt x="109220" y="68858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20" name="Text 18"/>
          <p:cNvSpPr/>
          <p:nvPr/>
        </p:nvSpPr>
        <p:spPr>
          <a:xfrm>
            <a:off x="673100" y="8242300"/>
            <a:ext cx="2349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连接万物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79450" y="8597900"/>
            <a:ext cx="23368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Any Device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000401" y="76327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3" name="Shape 21"/>
          <p:cNvSpPr/>
          <p:nvPr/>
        </p:nvSpPr>
        <p:spPr>
          <a:xfrm>
            <a:off x="4152801" y="77851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47625" y="22225"/>
                </a:moveTo>
                <a:cubicBezTo>
                  <a:pt x="47625" y="9962"/>
                  <a:pt x="57587" y="0"/>
                  <a:pt x="69850" y="0"/>
                </a:cubicBezTo>
                <a:lnTo>
                  <a:pt x="79375" y="0"/>
                </a:lnTo>
                <a:cubicBezTo>
                  <a:pt x="86400" y="0"/>
                  <a:pt x="92075" y="5675"/>
                  <a:pt x="92075" y="12700"/>
                </a:cubicBezTo>
                <a:lnTo>
                  <a:pt x="92075" y="190500"/>
                </a:lnTo>
                <a:cubicBezTo>
                  <a:pt x="92075" y="197525"/>
                  <a:pt x="86400" y="203200"/>
                  <a:pt x="79375" y="203200"/>
                </a:cubicBezTo>
                <a:lnTo>
                  <a:pt x="66675" y="203200"/>
                </a:lnTo>
                <a:cubicBezTo>
                  <a:pt x="54848" y="203200"/>
                  <a:pt x="44887" y="195104"/>
                  <a:pt x="42069" y="184150"/>
                </a:cubicBezTo>
                <a:cubicBezTo>
                  <a:pt x="41791" y="184150"/>
                  <a:pt x="41553" y="184150"/>
                  <a:pt x="41275" y="184150"/>
                </a:cubicBezTo>
                <a:cubicBezTo>
                  <a:pt x="23733" y="184150"/>
                  <a:pt x="9525" y="169942"/>
                  <a:pt x="9525" y="152400"/>
                </a:cubicBezTo>
                <a:cubicBezTo>
                  <a:pt x="9525" y="145256"/>
                  <a:pt x="11906" y="138668"/>
                  <a:pt x="15875" y="133350"/>
                </a:cubicBezTo>
                <a:cubicBezTo>
                  <a:pt x="8176" y="127556"/>
                  <a:pt x="3175" y="118348"/>
                  <a:pt x="3175" y="107950"/>
                </a:cubicBezTo>
                <a:cubicBezTo>
                  <a:pt x="3175" y="95687"/>
                  <a:pt x="10160" y="85011"/>
                  <a:pt x="20320" y="79732"/>
                </a:cubicBezTo>
                <a:cubicBezTo>
                  <a:pt x="17502" y="74970"/>
                  <a:pt x="15875" y="69413"/>
                  <a:pt x="15875" y="63500"/>
                </a:cubicBezTo>
                <a:cubicBezTo>
                  <a:pt x="15875" y="45958"/>
                  <a:pt x="30083" y="31750"/>
                  <a:pt x="47625" y="31750"/>
                </a:cubicBezTo>
                <a:lnTo>
                  <a:pt x="47625" y="22225"/>
                </a:lnTo>
                <a:close/>
                <a:moveTo>
                  <a:pt x="155575" y="22225"/>
                </a:moveTo>
                <a:lnTo>
                  <a:pt x="155575" y="31750"/>
                </a:lnTo>
                <a:cubicBezTo>
                  <a:pt x="173117" y="31750"/>
                  <a:pt x="187325" y="45958"/>
                  <a:pt x="187325" y="63500"/>
                </a:cubicBezTo>
                <a:cubicBezTo>
                  <a:pt x="187325" y="69453"/>
                  <a:pt x="185698" y="75009"/>
                  <a:pt x="182880" y="79732"/>
                </a:cubicBezTo>
                <a:cubicBezTo>
                  <a:pt x="193080" y="85011"/>
                  <a:pt x="200025" y="95647"/>
                  <a:pt x="200025" y="107950"/>
                </a:cubicBezTo>
                <a:cubicBezTo>
                  <a:pt x="200025" y="118348"/>
                  <a:pt x="195024" y="127556"/>
                  <a:pt x="187325" y="133350"/>
                </a:cubicBezTo>
                <a:cubicBezTo>
                  <a:pt x="191294" y="138668"/>
                  <a:pt x="193675" y="145256"/>
                  <a:pt x="193675" y="152400"/>
                </a:cubicBezTo>
                <a:cubicBezTo>
                  <a:pt x="193675" y="169942"/>
                  <a:pt x="179467" y="184150"/>
                  <a:pt x="161925" y="184150"/>
                </a:cubicBezTo>
                <a:cubicBezTo>
                  <a:pt x="161647" y="184150"/>
                  <a:pt x="161409" y="184150"/>
                  <a:pt x="161131" y="184150"/>
                </a:cubicBezTo>
                <a:cubicBezTo>
                  <a:pt x="158313" y="195104"/>
                  <a:pt x="148352" y="203200"/>
                  <a:pt x="136525" y="203200"/>
                </a:cubicBezTo>
                <a:lnTo>
                  <a:pt x="123825" y="203200"/>
                </a:lnTo>
                <a:cubicBezTo>
                  <a:pt x="116800" y="203200"/>
                  <a:pt x="111125" y="197525"/>
                  <a:pt x="111125" y="190500"/>
                </a:cubicBezTo>
                <a:lnTo>
                  <a:pt x="111125" y="12700"/>
                </a:lnTo>
                <a:cubicBezTo>
                  <a:pt x="111125" y="5675"/>
                  <a:pt x="116800" y="0"/>
                  <a:pt x="123825" y="0"/>
                </a:cubicBezTo>
                <a:lnTo>
                  <a:pt x="133350" y="0"/>
                </a:lnTo>
                <a:cubicBezTo>
                  <a:pt x="145613" y="0"/>
                  <a:pt x="155575" y="9962"/>
                  <a:pt x="155575" y="22225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24" name="Text 22"/>
          <p:cNvSpPr/>
          <p:nvPr/>
        </p:nvSpPr>
        <p:spPr>
          <a:xfrm>
            <a:off x="3077567" y="8242300"/>
            <a:ext cx="2349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智能驱动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3083917" y="8597900"/>
            <a:ext cx="23368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Automatically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404967" y="76327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" y="0"/>
                </a:moveTo>
                <a:lnTo>
                  <a:pt x="457200" y="0"/>
                </a:lnTo>
                <a:cubicBezTo>
                  <a:pt x="485237" y="0"/>
                  <a:pt x="508000" y="22763"/>
                  <a:pt x="508000" y="50800"/>
                </a:cubicBezTo>
                <a:lnTo>
                  <a:pt x="508000" y="457200"/>
                </a:lnTo>
                <a:cubicBezTo>
                  <a:pt x="508000" y="485237"/>
                  <a:pt x="485237" y="508000"/>
                  <a:pt x="457200" y="508000"/>
                </a:cubicBezTo>
                <a:lnTo>
                  <a:pt x="50800" y="508000"/>
                </a:lnTo>
                <a:cubicBezTo>
                  <a:pt x="22763" y="508000"/>
                  <a:pt x="0" y="485237"/>
                  <a:pt x="0" y="457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7" name="Shape 25"/>
          <p:cNvSpPr/>
          <p:nvPr/>
        </p:nvSpPr>
        <p:spPr>
          <a:xfrm>
            <a:off x="6557367" y="77851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26154" y="90686"/>
                </a:moveTo>
                <a:cubicBezTo>
                  <a:pt x="31433" y="53777"/>
                  <a:pt x="63222" y="25400"/>
                  <a:pt x="101600" y="25400"/>
                </a:cubicBezTo>
                <a:cubicBezTo>
                  <a:pt x="122634" y="25400"/>
                  <a:pt x="141684" y="33933"/>
                  <a:pt x="155496" y="47704"/>
                </a:cubicBezTo>
                <a:cubicBezTo>
                  <a:pt x="155575" y="47784"/>
                  <a:pt x="155654" y="47863"/>
                  <a:pt x="155734" y="47943"/>
                </a:cubicBezTo>
                <a:lnTo>
                  <a:pt x="158750" y="50800"/>
                </a:lnTo>
                <a:lnTo>
                  <a:pt x="139740" y="50800"/>
                </a:lnTo>
                <a:cubicBezTo>
                  <a:pt x="132715" y="50800"/>
                  <a:pt x="127040" y="56475"/>
                  <a:pt x="127040" y="63500"/>
                </a:cubicBezTo>
                <a:cubicBezTo>
                  <a:pt x="127040" y="70525"/>
                  <a:pt x="132715" y="76200"/>
                  <a:pt x="139740" y="76200"/>
                </a:cubicBezTo>
                <a:lnTo>
                  <a:pt x="190540" y="76200"/>
                </a:lnTo>
                <a:cubicBezTo>
                  <a:pt x="197564" y="76200"/>
                  <a:pt x="203240" y="70525"/>
                  <a:pt x="203240" y="63500"/>
                </a:cubicBezTo>
                <a:lnTo>
                  <a:pt x="203240" y="12700"/>
                </a:lnTo>
                <a:cubicBezTo>
                  <a:pt x="203240" y="5675"/>
                  <a:pt x="197564" y="0"/>
                  <a:pt x="190540" y="0"/>
                </a:cubicBezTo>
                <a:cubicBezTo>
                  <a:pt x="183515" y="0"/>
                  <a:pt x="177840" y="5675"/>
                  <a:pt x="177840" y="12700"/>
                </a:cubicBezTo>
                <a:lnTo>
                  <a:pt x="177840" y="33893"/>
                </a:lnTo>
                <a:lnTo>
                  <a:pt x="173355" y="29647"/>
                </a:lnTo>
                <a:cubicBezTo>
                  <a:pt x="154980" y="11351"/>
                  <a:pt x="129580" y="0"/>
                  <a:pt x="101600" y="0"/>
                </a:cubicBezTo>
                <a:cubicBezTo>
                  <a:pt x="50403" y="0"/>
                  <a:pt x="8057" y="37862"/>
                  <a:pt x="1032" y="87114"/>
                </a:cubicBezTo>
                <a:cubicBezTo>
                  <a:pt x="40" y="94059"/>
                  <a:pt x="4842" y="100489"/>
                  <a:pt x="11787" y="101481"/>
                </a:cubicBezTo>
                <a:cubicBezTo>
                  <a:pt x="18733" y="102473"/>
                  <a:pt x="25162" y="97631"/>
                  <a:pt x="26154" y="90726"/>
                </a:cubicBezTo>
                <a:close/>
                <a:moveTo>
                  <a:pt x="202168" y="116086"/>
                </a:moveTo>
                <a:cubicBezTo>
                  <a:pt x="203160" y="109141"/>
                  <a:pt x="198318" y="102711"/>
                  <a:pt x="191413" y="101719"/>
                </a:cubicBezTo>
                <a:cubicBezTo>
                  <a:pt x="184507" y="100727"/>
                  <a:pt x="178038" y="105569"/>
                  <a:pt x="177046" y="112474"/>
                </a:cubicBezTo>
                <a:cubicBezTo>
                  <a:pt x="171767" y="149384"/>
                  <a:pt x="139978" y="177760"/>
                  <a:pt x="101600" y="177760"/>
                </a:cubicBezTo>
                <a:cubicBezTo>
                  <a:pt x="80566" y="177760"/>
                  <a:pt x="61516" y="169228"/>
                  <a:pt x="47704" y="155456"/>
                </a:cubicBezTo>
                <a:cubicBezTo>
                  <a:pt x="47625" y="155377"/>
                  <a:pt x="47546" y="155297"/>
                  <a:pt x="47466" y="155218"/>
                </a:cubicBezTo>
                <a:lnTo>
                  <a:pt x="44450" y="152360"/>
                </a:lnTo>
                <a:lnTo>
                  <a:pt x="63460" y="152360"/>
                </a:lnTo>
                <a:cubicBezTo>
                  <a:pt x="70485" y="152360"/>
                  <a:pt x="76160" y="146685"/>
                  <a:pt x="76160" y="139660"/>
                </a:cubicBezTo>
                <a:cubicBezTo>
                  <a:pt x="76160" y="132636"/>
                  <a:pt x="70485" y="126960"/>
                  <a:pt x="63460" y="126960"/>
                </a:cubicBezTo>
                <a:lnTo>
                  <a:pt x="12700" y="127000"/>
                </a:lnTo>
                <a:cubicBezTo>
                  <a:pt x="9327" y="127000"/>
                  <a:pt x="6072" y="128349"/>
                  <a:pt x="3691" y="130770"/>
                </a:cubicBezTo>
                <a:cubicBezTo>
                  <a:pt x="1310" y="133191"/>
                  <a:pt x="-40" y="136406"/>
                  <a:pt x="0" y="139819"/>
                </a:cubicBezTo>
                <a:lnTo>
                  <a:pt x="397" y="190222"/>
                </a:lnTo>
                <a:cubicBezTo>
                  <a:pt x="437" y="197247"/>
                  <a:pt x="6191" y="202883"/>
                  <a:pt x="13216" y="202803"/>
                </a:cubicBezTo>
                <a:cubicBezTo>
                  <a:pt x="20241" y="202724"/>
                  <a:pt x="25876" y="197009"/>
                  <a:pt x="25797" y="189984"/>
                </a:cubicBezTo>
                <a:lnTo>
                  <a:pt x="25638" y="169545"/>
                </a:lnTo>
                <a:lnTo>
                  <a:pt x="29885" y="173553"/>
                </a:lnTo>
                <a:cubicBezTo>
                  <a:pt x="48260" y="191849"/>
                  <a:pt x="73620" y="203200"/>
                  <a:pt x="101600" y="203200"/>
                </a:cubicBezTo>
                <a:cubicBezTo>
                  <a:pt x="152797" y="203200"/>
                  <a:pt x="195143" y="165338"/>
                  <a:pt x="202168" y="116086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28" name="Text 26"/>
          <p:cNvSpPr/>
          <p:nvPr/>
        </p:nvSpPr>
        <p:spPr>
          <a:xfrm>
            <a:off x="5482134" y="8242300"/>
            <a:ext cx="2349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安全可控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488484" y="8597900"/>
            <a:ext cx="23368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Anywhere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8261350" y="1784350"/>
            <a:ext cx="7480300" cy="3098800"/>
          </a:xfrm>
          <a:custGeom>
            <a:avLst/>
            <a:gdLst/>
            <a:ahLst/>
            <a:cxnLst/>
            <a:rect l="l" t="t" r="r" b="b"/>
            <a:pathLst>
              <a:path w="7480300" h="3098800">
                <a:moveTo>
                  <a:pt x="50789" y="0"/>
                </a:moveTo>
                <a:lnTo>
                  <a:pt x="7429511" y="0"/>
                </a:lnTo>
                <a:cubicBezTo>
                  <a:pt x="7457561" y="0"/>
                  <a:pt x="7480300" y="22739"/>
                  <a:pt x="7480300" y="50789"/>
                </a:cubicBezTo>
                <a:lnTo>
                  <a:pt x="7480300" y="3048011"/>
                </a:lnTo>
                <a:cubicBezTo>
                  <a:pt x="7480300" y="3076061"/>
                  <a:pt x="7457561" y="3098800"/>
                  <a:pt x="7429511" y="3098800"/>
                </a:cubicBezTo>
                <a:lnTo>
                  <a:pt x="50789" y="3098800"/>
                </a:lnTo>
                <a:cubicBezTo>
                  <a:pt x="22739" y="3098800"/>
                  <a:pt x="0" y="3076061"/>
                  <a:pt x="0" y="3048011"/>
                </a:cubicBezTo>
                <a:lnTo>
                  <a:pt x="0" y="50789"/>
                </a:lnTo>
                <a:cubicBezTo>
                  <a:pt x="0" y="22758"/>
                  <a:pt x="22758" y="0"/>
                  <a:pt x="50789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8540750" y="2095500"/>
            <a:ext cx="342900" cy="304800"/>
          </a:xfrm>
          <a:custGeom>
            <a:avLst/>
            <a:gdLst/>
            <a:ahLst/>
            <a:cxnLst/>
            <a:rect l="l" t="t" r="r" b="b"/>
            <a:pathLst>
              <a:path w="342900" h="304800">
                <a:moveTo>
                  <a:pt x="171450" y="19050"/>
                </a:moveTo>
                <a:cubicBezTo>
                  <a:pt x="123349" y="19050"/>
                  <a:pt x="84832" y="40957"/>
                  <a:pt x="56793" y="67032"/>
                </a:cubicBezTo>
                <a:cubicBezTo>
                  <a:pt x="28932" y="92928"/>
                  <a:pt x="10299" y="123825"/>
                  <a:pt x="1429" y="145078"/>
                </a:cubicBezTo>
                <a:cubicBezTo>
                  <a:pt x="-536" y="149781"/>
                  <a:pt x="-536" y="155019"/>
                  <a:pt x="1429" y="159722"/>
                </a:cubicBezTo>
                <a:cubicBezTo>
                  <a:pt x="10299" y="180975"/>
                  <a:pt x="28932" y="211931"/>
                  <a:pt x="56793" y="237768"/>
                </a:cubicBezTo>
                <a:cubicBezTo>
                  <a:pt x="84832" y="263783"/>
                  <a:pt x="123349" y="285750"/>
                  <a:pt x="171450" y="285750"/>
                </a:cubicBezTo>
                <a:cubicBezTo>
                  <a:pt x="219551" y="285750"/>
                  <a:pt x="258068" y="263843"/>
                  <a:pt x="286107" y="237768"/>
                </a:cubicBezTo>
                <a:cubicBezTo>
                  <a:pt x="313968" y="211872"/>
                  <a:pt x="332601" y="180975"/>
                  <a:pt x="341471" y="159722"/>
                </a:cubicBezTo>
                <a:cubicBezTo>
                  <a:pt x="343436" y="155019"/>
                  <a:pt x="343436" y="149781"/>
                  <a:pt x="341471" y="145078"/>
                </a:cubicBezTo>
                <a:cubicBezTo>
                  <a:pt x="332601" y="123825"/>
                  <a:pt x="313968" y="92869"/>
                  <a:pt x="286107" y="67032"/>
                </a:cubicBezTo>
                <a:cubicBezTo>
                  <a:pt x="258068" y="41017"/>
                  <a:pt x="219551" y="19050"/>
                  <a:pt x="171450" y="19050"/>
                </a:cubicBezTo>
                <a:close/>
                <a:moveTo>
                  <a:pt x="85725" y="152400"/>
                </a:moveTo>
                <a:cubicBezTo>
                  <a:pt x="85725" y="105087"/>
                  <a:pt x="124137" y="66675"/>
                  <a:pt x="171450" y="66675"/>
                </a:cubicBezTo>
                <a:cubicBezTo>
                  <a:pt x="218763" y="66675"/>
                  <a:pt x="257175" y="105087"/>
                  <a:pt x="257175" y="152400"/>
                </a:cubicBezTo>
                <a:cubicBezTo>
                  <a:pt x="257175" y="199713"/>
                  <a:pt x="218763" y="238125"/>
                  <a:pt x="171450" y="238125"/>
                </a:cubicBezTo>
                <a:cubicBezTo>
                  <a:pt x="124137" y="238125"/>
                  <a:pt x="85725" y="199713"/>
                  <a:pt x="85725" y="152400"/>
                </a:cubicBezTo>
                <a:close/>
                <a:moveTo>
                  <a:pt x="171450" y="114300"/>
                </a:moveTo>
                <a:cubicBezTo>
                  <a:pt x="171450" y="135315"/>
                  <a:pt x="154365" y="152400"/>
                  <a:pt x="133350" y="152400"/>
                </a:cubicBezTo>
                <a:cubicBezTo>
                  <a:pt x="126504" y="152400"/>
                  <a:pt x="120075" y="150614"/>
                  <a:pt x="114479" y="147399"/>
                </a:cubicBezTo>
                <a:cubicBezTo>
                  <a:pt x="113883" y="153888"/>
                  <a:pt x="114419" y="160556"/>
                  <a:pt x="116205" y="167164"/>
                </a:cubicBezTo>
                <a:cubicBezTo>
                  <a:pt x="124361" y="197644"/>
                  <a:pt x="155734" y="215741"/>
                  <a:pt x="186214" y="207585"/>
                </a:cubicBezTo>
                <a:cubicBezTo>
                  <a:pt x="216694" y="199430"/>
                  <a:pt x="234791" y="168057"/>
                  <a:pt x="226635" y="137577"/>
                </a:cubicBezTo>
                <a:cubicBezTo>
                  <a:pt x="219373" y="110371"/>
                  <a:pt x="193596" y="93047"/>
                  <a:pt x="166449" y="95429"/>
                </a:cubicBezTo>
                <a:cubicBezTo>
                  <a:pt x="169605" y="100965"/>
                  <a:pt x="171450" y="107394"/>
                  <a:pt x="171450" y="114300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32" name="Text 30"/>
          <p:cNvSpPr/>
          <p:nvPr/>
        </p:nvSpPr>
        <p:spPr>
          <a:xfrm>
            <a:off x="9055100" y="2044700"/>
            <a:ext cx="7620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愿景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8521700" y="2654300"/>
            <a:ext cx="70612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超越BrowserUse的单一浏览器场景，成为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覆盖所有设备类型的全球领先设备互联平台</a:t>
            </a:r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，通过AI驱动的智能协同，重新定义设备管理与数字资产访问的未来。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8261350" y="5094784"/>
            <a:ext cx="7480300" cy="2044700"/>
          </a:xfrm>
          <a:custGeom>
            <a:avLst/>
            <a:gdLst/>
            <a:ahLst/>
            <a:cxnLst/>
            <a:rect l="l" t="t" r="r" b="b"/>
            <a:pathLst>
              <a:path w="7480300" h="2044700">
                <a:moveTo>
                  <a:pt x="50790" y="0"/>
                </a:moveTo>
                <a:lnTo>
                  <a:pt x="7429510" y="0"/>
                </a:lnTo>
                <a:cubicBezTo>
                  <a:pt x="7457560" y="0"/>
                  <a:pt x="7480300" y="22740"/>
                  <a:pt x="7480300" y="50790"/>
                </a:cubicBezTo>
                <a:lnTo>
                  <a:pt x="7480300" y="1993910"/>
                </a:lnTo>
                <a:cubicBezTo>
                  <a:pt x="7480300" y="2021960"/>
                  <a:pt x="7457560" y="2044700"/>
                  <a:pt x="7429510" y="2044700"/>
                </a:cubicBezTo>
                <a:lnTo>
                  <a:pt x="50790" y="2044700"/>
                </a:lnTo>
                <a:cubicBezTo>
                  <a:pt x="22740" y="2044700"/>
                  <a:pt x="0" y="2021960"/>
                  <a:pt x="0" y="1993910"/>
                </a:cubicBezTo>
                <a:lnTo>
                  <a:pt x="0" y="50790"/>
                </a:lnTo>
                <a:cubicBezTo>
                  <a:pt x="0" y="22758"/>
                  <a:pt x="22758" y="0"/>
                  <a:pt x="50790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8470900" y="5304334"/>
            <a:ext cx="7175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价值观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8496300" y="5863134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37" name="Text 35"/>
          <p:cNvSpPr/>
          <p:nvPr/>
        </p:nvSpPr>
        <p:spPr>
          <a:xfrm>
            <a:off x="8826500" y="5812334"/>
            <a:ext cx="91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全面覆盖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12103100" y="5863134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39" name="Text 37"/>
          <p:cNvSpPr/>
          <p:nvPr/>
        </p:nvSpPr>
        <p:spPr>
          <a:xfrm>
            <a:off x="12433300" y="5812334"/>
            <a:ext cx="91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安全可控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8496300" y="6269534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41" name="Text 39"/>
          <p:cNvSpPr/>
          <p:nvPr/>
        </p:nvSpPr>
        <p:spPr>
          <a:xfrm>
            <a:off x="8826500" y="6218734"/>
            <a:ext cx="91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智能领先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12103100" y="6269534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43" name="Text 41"/>
          <p:cNvSpPr/>
          <p:nvPr/>
        </p:nvSpPr>
        <p:spPr>
          <a:xfrm>
            <a:off x="12433300" y="6218734"/>
            <a:ext cx="91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用户至上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496300" y="6675934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45" name="Text 43"/>
          <p:cNvSpPr/>
          <p:nvPr/>
        </p:nvSpPr>
        <p:spPr>
          <a:xfrm>
            <a:off x="8826500" y="6625134"/>
            <a:ext cx="91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开放生态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12103100" y="6675934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47" name="Text 45"/>
          <p:cNvSpPr/>
          <p:nvPr/>
        </p:nvSpPr>
        <p:spPr>
          <a:xfrm>
            <a:off x="12433300" y="6625134"/>
            <a:ext cx="91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便捷接入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8261350" y="7355384"/>
            <a:ext cx="7480300" cy="1701800"/>
          </a:xfrm>
          <a:custGeom>
            <a:avLst/>
            <a:gdLst/>
            <a:ahLst/>
            <a:cxnLst/>
            <a:rect l="l" t="t" r="r" b="b"/>
            <a:pathLst>
              <a:path w="7480300" h="1701800">
                <a:moveTo>
                  <a:pt x="50799" y="0"/>
                </a:moveTo>
                <a:lnTo>
                  <a:pt x="7429501" y="0"/>
                </a:lnTo>
                <a:cubicBezTo>
                  <a:pt x="7457557" y="0"/>
                  <a:pt x="7480300" y="22743"/>
                  <a:pt x="7480300" y="50799"/>
                </a:cubicBezTo>
                <a:lnTo>
                  <a:pt x="7480300" y="1651001"/>
                </a:lnTo>
                <a:cubicBezTo>
                  <a:pt x="7480300" y="1679057"/>
                  <a:pt x="7457557" y="1701800"/>
                  <a:pt x="7429501" y="1701800"/>
                </a:cubicBezTo>
                <a:lnTo>
                  <a:pt x="50799" y="1701800"/>
                </a:lnTo>
                <a:cubicBezTo>
                  <a:pt x="22743" y="1701800"/>
                  <a:pt x="0" y="1679057"/>
                  <a:pt x="0" y="1651001"/>
                </a:cubicBezTo>
                <a:lnTo>
                  <a:pt x="0" y="50799"/>
                </a:lnTo>
                <a:cubicBezTo>
                  <a:pt x="0" y="22743"/>
                  <a:pt x="22743" y="0"/>
                  <a:pt x="50799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98C9A3">
                <a:alpha val="30196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8470900" y="801786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07379" y="0"/>
                </a:moveTo>
                <a:lnTo>
                  <a:pt x="274067" y="0"/>
                </a:lnTo>
                <a:cubicBezTo>
                  <a:pt x="293787" y="0"/>
                  <a:pt x="309860" y="16222"/>
                  <a:pt x="309116" y="35868"/>
                </a:cubicBezTo>
                <a:cubicBezTo>
                  <a:pt x="308967" y="39812"/>
                  <a:pt x="308818" y="43755"/>
                  <a:pt x="308595" y="47625"/>
                </a:cubicBezTo>
                <a:lnTo>
                  <a:pt x="345504" y="47625"/>
                </a:lnTo>
                <a:cubicBezTo>
                  <a:pt x="364927" y="47625"/>
                  <a:pt x="382042" y="63698"/>
                  <a:pt x="380554" y="84683"/>
                </a:cubicBezTo>
                <a:cubicBezTo>
                  <a:pt x="374972" y="161851"/>
                  <a:pt x="335533" y="204267"/>
                  <a:pt x="292745" y="226442"/>
                </a:cubicBezTo>
                <a:cubicBezTo>
                  <a:pt x="280988" y="232544"/>
                  <a:pt x="269007" y="237083"/>
                  <a:pt x="257621" y="240432"/>
                </a:cubicBezTo>
                <a:cubicBezTo>
                  <a:pt x="242590" y="261714"/>
                  <a:pt x="226963" y="272951"/>
                  <a:pt x="214536" y="278978"/>
                </a:cubicBezTo>
                <a:lnTo>
                  <a:pt x="214536" y="333375"/>
                </a:lnTo>
                <a:lnTo>
                  <a:pt x="262161" y="333375"/>
                </a:lnTo>
                <a:cubicBezTo>
                  <a:pt x="275332" y="333375"/>
                  <a:pt x="285973" y="344016"/>
                  <a:pt x="285973" y="357188"/>
                </a:cubicBezTo>
                <a:cubicBezTo>
                  <a:pt x="285973" y="370359"/>
                  <a:pt x="275332" y="381000"/>
                  <a:pt x="262161" y="381000"/>
                </a:cubicBezTo>
                <a:lnTo>
                  <a:pt x="119286" y="381000"/>
                </a:lnTo>
                <a:cubicBezTo>
                  <a:pt x="106114" y="381000"/>
                  <a:pt x="95473" y="370359"/>
                  <a:pt x="95473" y="357188"/>
                </a:cubicBezTo>
                <a:cubicBezTo>
                  <a:pt x="95473" y="344016"/>
                  <a:pt x="106114" y="333375"/>
                  <a:pt x="119286" y="333375"/>
                </a:cubicBezTo>
                <a:lnTo>
                  <a:pt x="166911" y="333375"/>
                </a:lnTo>
                <a:lnTo>
                  <a:pt x="166911" y="278978"/>
                </a:lnTo>
                <a:cubicBezTo>
                  <a:pt x="155004" y="273248"/>
                  <a:pt x="140196" y="262607"/>
                  <a:pt x="125760" y="243036"/>
                </a:cubicBezTo>
                <a:cubicBezTo>
                  <a:pt x="112068" y="239464"/>
                  <a:pt x="97185" y="234032"/>
                  <a:pt x="82674" y="225847"/>
                </a:cubicBezTo>
                <a:cubicBezTo>
                  <a:pt x="42416" y="203299"/>
                  <a:pt x="6102" y="160809"/>
                  <a:pt x="893" y="84534"/>
                </a:cubicBezTo>
                <a:cubicBezTo>
                  <a:pt x="-521" y="63624"/>
                  <a:pt x="16520" y="47551"/>
                  <a:pt x="35942" y="47551"/>
                </a:cubicBezTo>
                <a:lnTo>
                  <a:pt x="72851" y="47551"/>
                </a:lnTo>
                <a:cubicBezTo>
                  <a:pt x="72628" y="43681"/>
                  <a:pt x="72479" y="39812"/>
                  <a:pt x="72330" y="35793"/>
                </a:cubicBezTo>
                <a:cubicBezTo>
                  <a:pt x="71586" y="16073"/>
                  <a:pt x="87660" y="-74"/>
                  <a:pt x="107379" y="-74"/>
                </a:cubicBezTo>
                <a:close/>
                <a:moveTo>
                  <a:pt x="75530" y="83344"/>
                </a:moveTo>
                <a:lnTo>
                  <a:pt x="36537" y="83344"/>
                </a:lnTo>
                <a:cubicBezTo>
                  <a:pt x="41151" y="146372"/>
                  <a:pt x="70098" y="177924"/>
                  <a:pt x="99938" y="194667"/>
                </a:cubicBezTo>
                <a:cubicBezTo>
                  <a:pt x="89222" y="166911"/>
                  <a:pt x="80367" y="130671"/>
                  <a:pt x="75530" y="83344"/>
                </a:cubicBezTo>
                <a:close/>
                <a:moveTo>
                  <a:pt x="282773" y="191095"/>
                </a:moveTo>
                <a:cubicBezTo>
                  <a:pt x="312911" y="173385"/>
                  <a:pt x="340147" y="141908"/>
                  <a:pt x="344760" y="83344"/>
                </a:cubicBezTo>
                <a:lnTo>
                  <a:pt x="305842" y="83344"/>
                </a:lnTo>
                <a:cubicBezTo>
                  <a:pt x="301228" y="128662"/>
                  <a:pt x="292894" y="163860"/>
                  <a:pt x="282773" y="191095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50" name="Text 48"/>
          <p:cNvSpPr/>
          <p:nvPr/>
        </p:nvSpPr>
        <p:spPr>
          <a:xfrm>
            <a:off x="9055100" y="7649567"/>
            <a:ext cx="6591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对标产品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9055100" y="8106767"/>
            <a:ext cx="65786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BrowserUse + AWS Device Farm + 云手机平台的综合体，在自动化与设备支持维度进一步扩展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86343" y="583611"/>
            <a:ext cx="583611" cy="583611"/>
          </a:xfrm>
          <a:custGeom>
            <a:avLst/>
            <a:gdLst/>
            <a:ahLst/>
            <a:cxnLst/>
            <a:rect l="l" t="t" r="r" b="b"/>
            <a:pathLst>
              <a:path w="583611" h="583611">
                <a:moveTo>
                  <a:pt x="48632" y="0"/>
                </a:moveTo>
                <a:lnTo>
                  <a:pt x="534979" y="0"/>
                </a:lnTo>
                <a:cubicBezTo>
                  <a:pt x="561838" y="0"/>
                  <a:pt x="583611" y="21773"/>
                  <a:pt x="583611" y="48632"/>
                </a:cubicBezTo>
                <a:lnTo>
                  <a:pt x="583611" y="534979"/>
                </a:lnTo>
                <a:cubicBezTo>
                  <a:pt x="583611" y="561838"/>
                  <a:pt x="561838" y="583611"/>
                  <a:pt x="534979" y="583611"/>
                </a:cubicBezTo>
                <a:lnTo>
                  <a:pt x="48632" y="583611"/>
                </a:lnTo>
                <a:cubicBezTo>
                  <a:pt x="21773" y="583611"/>
                  <a:pt x="0" y="561838"/>
                  <a:pt x="0" y="534979"/>
                </a:cubicBezTo>
                <a:lnTo>
                  <a:pt x="0" y="48632"/>
                </a:lnTo>
                <a:cubicBezTo>
                  <a:pt x="0" y="21791"/>
                  <a:pt x="21791" y="0"/>
                  <a:pt x="48632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" name="Shape 1"/>
          <p:cNvSpPr/>
          <p:nvPr/>
        </p:nvSpPr>
        <p:spPr>
          <a:xfrm>
            <a:off x="656562" y="753831"/>
            <a:ext cx="243171" cy="243171"/>
          </a:xfrm>
          <a:custGeom>
            <a:avLst/>
            <a:gdLst/>
            <a:ahLst/>
            <a:cxnLst/>
            <a:rect l="l" t="t" r="r" b="b"/>
            <a:pathLst>
              <a:path w="243171" h="243171">
                <a:moveTo>
                  <a:pt x="55426" y="16053"/>
                </a:moveTo>
                <a:cubicBezTo>
                  <a:pt x="57563" y="13156"/>
                  <a:pt x="60983" y="11399"/>
                  <a:pt x="64592" y="11399"/>
                </a:cubicBezTo>
                <a:lnTo>
                  <a:pt x="178579" y="11399"/>
                </a:lnTo>
                <a:cubicBezTo>
                  <a:pt x="182188" y="11399"/>
                  <a:pt x="185608" y="13108"/>
                  <a:pt x="187745" y="16053"/>
                </a:cubicBezTo>
                <a:lnTo>
                  <a:pt x="240939" y="88245"/>
                </a:lnTo>
                <a:cubicBezTo>
                  <a:pt x="244169" y="92614"/>
                  <a:pt x="243836" y="98646"/>
                  <a:pt x="240227" y="102683"/>
                </a:cubicBezTo>
                <a:lnTo>
                  <a:pt x="130040" y="224269"/>
                </a:lnTo>
                <a:cubicBezTo>
                  <a:pt x="127902" y="226643"/>
                  <a:pt x="124815" y="228021"/>
                  <a:pt x="121586" y="228021"/>
                </a:cubicBezTo>
                <a:cubicBezTo>
                  <a:pt x="118356" y="228021"/>
                  <a:pt x="115316" y="226643"/>
                  <a:pt x="113132" y="224269"/>
                </a:cubicBezTo>
                <a:lnTo>
                  <a:pt x="2945" y="102683"/>
                </a:lnTo>
                <a:cubicBezTo>
                  <a:pt x="-712" y="98646"/>
                  <a:pt x="-997" y="92614"/>
                  <a:pt x="2232" y="88245"/>
                </a:cubicBezTo>
                <a:lnTo>
                  <a:pt x="55426" y="16053"/>
                </a:lnTo>
                <a:close/>
                <a:moveTo>
                  <a:pt x="73711" y="34956"/>
                </a:moveTo>
                <a:cubicBezTo>
                  <a:pt x="72144" y="36143"/>
                  <a:pt x="71717" y="38280"/>
                  <a:pt x="72714" y="39943"/>
                </a:cubicBezTo>
                <a:lnTo>
                  <a:pt x="99976" y="85395"/>
                </a:lnTo>
                <a:lnTo>
                  <a:pt x="30064" y="91189"/>
                </a:lnTo>
                <a:cubicBezTo>
                  <a:pt x="28117" y="91332"/>
                  <a:pt x="26597" y="92994"/>
                  <a:pt x="26597" y="94989"/>
                </a:cubicBezTo>
                <a:cubicBezTo>
                  <a:pt x="26597" y="96984"/>
                  <a:pt x="28117" y="98598"/>
                  <a:pt x="30064" y="98788"/>
                </a:cubicBezTo>
                <a:lnTo>
                  <a:pt x="121253" y="106387"/>
                </a:lnTo>
                <a:cubicBezTo>
                  <a:pt x="121443" y="106387"/>
                  <a:pt x="121681" y="106387"/>
                  <a:pt x="121871" y="106387"/>
                </a:cubicBezTo>
                <a:lnTo>
                  <a:pt x="213060" y="98788"/>
                </a:lnTo>
                <a:cubicBezTo>
                  <a:pt x="215007" y="98646"/>
                  <a:pt x="216527" y="96984"/>
                  <a:pt x="216527" y="94989"/>
                </a:cubicBezTo>
                <a:cubicBezTo>
                  <a:pt x="216527" y="92994"/>
                  <a:pt x="215007" y="91379"/>
                  <a:pt x="213060" y="91189"/>
                </a:cubicBezTo>
                <a:lnTo>
                  <a:pt x="143148" y="85347"/>
                </a:lnTo>
                <a:lnTo>
                  <a:pt x="170410" y="39943"/>
                </a:lnTo>
                <a:cubicBezTo>
                  <a:pt x="171407" y="38280"/>
                  <a:pt x="170980" y="36096"/>
                  <a:pt x="169412" y="34956"/>
                </a:cubicBezTo>
                <a:cubicBezTo>
                  <a:pt x="167845" y="33816"/>
                  <a:pt x="165660" y="34006"/>
                  <a:pt x="164331" y="35431"/>
                </a:cubicBezTo>
                <a:lnTo>
                  <a:pt x="121586" y="81785"/>
                </a:lnTo>
                <a:lnTo>
                  <a:pt x="78793" y="35431"/>
                </a:lnTo>
                <a:cubicBezTo>
                  <a:pt x="77463" y="34006"/>
                  <a:pt x="75279" y="33816"/>
                  <a:pt x="73711" y="34956"/>
                </a:cubicBezTo>
                <a:close/>
              </a:path>
            </a:pathLst>
          </a:custGeom>
          <a:solidFill>
            <a:srgbClr val="E8E8E8"/>
          </a:solidFill>
          <a:ln/>
        </p:spPr>
      </p:sp>
      <p:sp>
        <p:nvSpPr>
          <p:cNvPr id="4" name="Text 2"/>
          <p:cNvSpPr/>
          <p:nvPr/>
        </p:nvSpPr>
        <p:spPr>
          <a:xfrm>
            <a:off x="1264491" y="504580"/>
            <a:ext cx="1518776" cy="25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32" b="1" spc="77" kern="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CORE VALUES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264491" y="778148"/>
            <a:ext cx="2322286" cy="486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447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五大核心价值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264491" y="1410393"/>
            <a:ext cx="972685" cy="48634"/>
          </a:xfrm>
          <a:custGeom>
            <a:avLst/>
            <a:gdLst/>
            <a:ahLst/>
            <a:cxnLst/>
            <a:rect l="l" t="t" r="r" b="b"/>
            <a:pathLst>
              <a:path w="972685" h="48634">
                <a:moveTo>
                  <a:pt x="0" y="0"/>
                </a:moveTo>
                <a:lnTo>
                  <a:pt x="972685" y="0"/>
                </a:lnTo>
                <a:lnTo>
                  <a:pt x="972685" y="48634"/>
                </a:lnTo>
                <a:lnTo>
                  <a:pt x="0" y="48634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Shape 5"/>
          <p:cNvSpPr/>
          <p:nvPr/>
        </p:nvSpPr>
        <p:spPr>
          <a:xfrm>
            <a:off x="492422" y="1659644"/>
            <a:ext cx="7526151" cy="2249334"/>
          </a:xfrm>
          <a:custGeom>
            <a:avLst/>
            <a:gdLst/>
            <a:ahLst/>
            <a:cxnLst/>
            <a:rect l="l" t="t" r="r" b="b"/>
            <a:pathLst>
              <a:path w="7526151" h="2249334">
                <a:moveTo>
                  <a:pt x="48631" y="0"/>
                </a:moveTo>
                <a:lnTo>
                  <a:pt x="7477520" y="0"/>
                </a:lnTo>
                <a:cubicBezTo>
                  <a:pt x="7504378" y="0"/>
                  <a:pt x="7526151" y="21773"/>
                  <a:pt x="7526151" y="48631"/>
                </a:cubicBezTo>
                <a:lnTo>
                  <a:pt x="7526151" y="2200704"/>
                </a:lnTo>
                <a:cubicBezTo>
                  <a:pt x="7526151" y="2227562"/>
                  <a:pt x="7504378" y="2249334"/>
                  <a:pt x="7477520" y="2249334"/>
                </a:cubicBezTo>
                <a:lnTo>
                  <a:pt x="48631" y="2249334"/>
                </a:lnTo>
                <a:cubicBezTo>
                  <a:pt x="21773" y="2249334"/>
                  <a:pt x="0" y="2227562"/>
                  <a:pt x="0" y="2200704"/>
                </a:cubicBezTo>
                <a:lnTo>
                  <a:pt x="0" y="48631"/>
                </a:lnTo>
                <a:cubicBezTo>
                  <a:pt x="0" y="21791"/>
                  <a:pt x="21791" y="0"/>
                  <a:pt x="48631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93038" y="1860260"/>
            <a:ext cx="583611" cy="583611"/>
          </a:xfrm>
          <a:custGeom>
            <a:avLst/>
            <a:gdLst/>
            <a:ahLst/>
            <a:cxnLst/>
            <a:rect l="l" t="t" r="r" b="b"/>
            <a:pathLst>
              <a:path w="583611" h="583611">
                <a:moveTo>
                  <a:pt x="48632" y="0"/>
                </a:moveTo>
                <a:lnTo>
                  <a:pt x="534979" y="0"/>
                </a:lnTo>
                <a:cubicBezTo>
                  <a:pt x="561838" y="0"/>
                  <a:pt x="583611" y="21773"/>
                  <a:pt x="583611" y="48632"/>
                </a:cubicBezTo>
                <a:lnTo>
                  <a:pt x="583611" y="534979"/>
                </a:lnTo>
                <a:cubicBezTo>
                  <a:pt x="583611" y="561838"/>
                  <a:pt x="561838" y="583611"/>
                  <a:pt x="534979" y="583611"/>
                </a:cubicBezTo>
                <a:lnTo>
                  <a:pt x="48632" y="583611"/>
                </a:lnTo>
                <a:cubicBezTo>
                  <a:pt x="21773" y="583611"/>
                  <a:pt x="0" y="561838"/>
                  <a:pt x="0" y="534979"/>
                </a:cubicBezTo>
                <a:lnTo>
                  <a:pt x="0" y="48632"/>
                </a:lnTo>
                <a:cubicBezTo>
                  <a:pt x="0" y="21791"/>
                  <a:pt x="21791" y="0"/>
                  <a:pt x="48632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9" name="Text 7"/>
          <p:cNvSpPr/>
          <p:nvPr/>
        </p:nvSpPr>
        <p:spPr>
          <a:xfrm>
            <a:off x="943049" y="1957529"/>
            <a:ext cx="231013" cy="389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298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422552" y="1981846"/>
            <a:ext cx="2310127" cy="340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915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混合部署，全面可控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93038" y="2589774"/>
            <a:ext cx="7222187" cy="632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32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支持</a:t>
            </a:r>
            <a:pPr>
              <a:lnSpc>
                <a:spcPct val="140000"/>
              </a:lnSpc>
            </a:pPr>
            <a:r>
              <a:rPr lang="en-US" sz="1532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公有云与私有化部署</a:t>
            </a:r>
            <a:pPr>
              <a:lnSpc>
                <a:spcPct val="140000"/>
              </a:lnSpc>
            </a:pPr>
            <a:r>
              <a:rPr lang="en-US" sz="1532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，满足企业对数据安全、合规性与定制化的不同需求。数据不出域，物理隔离，适用于金融机构与政府单位。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93038" y="3367922"/>
            <a:ext cx="705197" cy="340440"/>
          </a:xfrm>
          <a:custGeom>
            <a:avLst/>
            <a:gdLst/>
            <a:ahLst/>
            <a:cxnLst/>
            <a:rect l="l" t="t" r="r" b="b"/>
            <a:pathLst>
              <a:path w="705197" h="340440">
                <a:moveTo>
                  <a:pt x="170220" y="0"/>
                </a:moveTo>
                <a:lnTo>
                  <a:pt x="534977" y="0"/>
                </a:lnTo>
                <a:cubicBezTo>
                  <a:pt x="628987" y="0"/>
                  <a:pt x="705197" y="76210"/>
                  <a:pt x="705197" y="170220"/>
                </a:cubicBezTo>
                <a:lnTo>
                  <a:pt x="705197" y="170220"/>
                </a:lnTo>
                <a:cubicBezTo>
                  <a:pt x="705197" y="264230"/>
                  <a:pt x="628987" y="340440"/>
                  <a:pt x="534977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693038" y="3367922"/>
            <a:ext cx="790307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公有云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495503" y="3367922"/>
            <a:ext cx="705197" cy="340440"/>
          </a:xfrm>
          <a:custGeom>
            <a:avLst/>
            <a:gdLst/>
            <a:ahLst/>
            <a:cxnLst/>
            <a:rect l="l" t="t" r="r" b="b"/>
            <a:pathLst>
              <a:path w="705197" h="340440">
                <a:moveTo>
                  <a:pt x="170220" y="0"/>
                </a:moveTo>
                <a:lnTo>
                  <a:pt x="534977" y="0"/>
                </a:lnTo>
                <a:cubicBezTo>
                  <a:pt x="628987" y="0"/>
                  <a:pt x="705197" y="76210"/>
                  <a:pt x="705197" y="170220"/>
                </a:cubicBezTo>
                <a:lnTo>
                  <a:pt x="705197" y="170220"/>
                </a:lnTo>
                <a:cubicBezTo>
                  <a:pt x="705197" y="264230"/>
                  <a:pt x="628987" y="340440"/>
                  <a:pt x="534977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495503" y="3367922"/>
            <a:ext cx="790307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私有化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2297969" y="3367922"/>
            <a:ext cx="705197" cy="340440"/>
          </a:xfrm>
          <a:custGeom>
            <a:avLst/>
            <a:gdLst/>
            <a:ahLst/>
            <a:cxnLst/>
            <a:rect l="l" t="t" r="r" b="b"/>
            <a:pathLst>
              <a:path w="705197" h="340440">
                <a:moveTo>
                  <a:pt x="170220" y="0"/>
                </a:moveTo>
                <a:lnTo>
                  <a:pt x="534977" y="0"/>
                </a:lnTo>
                <a:cubicBezTo>
                  <a:pt x="628987" y="0"/>
                  <a:pt x="705197" y="76210"/>
                  <a:pt x="705197" y="170220"/>
                </a:cubicBezTo>
                <a:lnTo>
                  <a:pt x="705197" y="170220"/>
                </a:lnTo>
                <a:cubicBezTo>
                  <a:pt x="705197" y="264230"/>
                  <a:pt x="628987" y="340440"/>
                  <a:pt x="534977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2297969" y="3367922"/>
            <a:ext cx="790307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混合云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8230588" y="1659644"/>
            <a:ext cx="7526151" cy="2249334"/>
          </a:xfrm>
          <a:custGeom>
            <a:avLst/>
            <a:gdLst/>
            <a:ahLst/>
            <a:cxnLst/>
            <a:rect l="l" t="t" r="r" b="b"/>
            <a:pathLst>
              <a:path w="7526151" h="2249334">
                <a:moveTo>
                  <a:pt x="48631" y="0"/>
                </a:moveTo>
                <a:lnTo>
                  <a:pt x="7477520" y="0"/>
                </a:lnTo>
                <a:cubicBezTo>
                  <a:pt x="7504378" y="0"/>
                  <a:pt x="7526151" y="21773"/>
                  <a:pt x="7526151" y="48631"/>
                </a:cubicBezTo>
                <a:lnTo>
                  <a:pt x="7526151" y="2200704"/>
                </a:lnTo>
                <a:cubicBezTo>
                  <a:pt x="7526151" y="2227562"/>
                  <a:pt x="7504378" y="2249334"/>
                  <a:pt x="7477520" y="2249334"/>
                </a:cubicBezTo>
                <a:lnTo>
                  <a:pt x="48631" y="2249334"/>
                </a:lnTo>
                <a:cubicBezTo>
                  <a:pt x="21773" y="2249334"/>
                  <a:pt x="0" y="2227562"/>
                  <a:pt x="0" y="2200704"/>
                </a:cubicBezTo>
                <a:lnTo>
                  <a:pt x="0" y="48631"/>
                </a:lnTo>
                <a:cubicBezTo>
                  <a:pt x="0" y="21791"/>
                  <a:pt x="21791" y="0"/>
                  <a:pt x="48631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8431204" y="1860260"/>
            <a:ext cx="583611" cy="583611"/>
          </a:xfrm>
          <a:custGeom>
            <a:avLst/>
            <a:gdLst/>
            <a:ahLst/>
            <a:cxnLst/>
            <a:rect l="l" t="t" r="r" b="b"/>
            <a:pathLst>
              <a:path w="583611" h="583611">
                <a:moveTo>
                  <a:pt x="48632" y="0"/>
                </a:moveTo>
                <a:lnTo>
                  <a:pt x="534979" y="0"/>
                </a:lnTo>
                <a:cubicBezTo>
                  <a:pt x="561838" y="0"/>
                  <a:pt x="583611" y="21773"/>
                  <a:pt x="583611" y="48632"/>
                </a:cubicBezTo>
                <a:lnTo>
                  <a:pt x="583611" y="534979"/>
                </a:lnTo>
                <a:cubicBezTo>
                  <a:pt x="583611" y="561838"/>
                  <a:pt x="561838" y="583611"/>
                  <a:pt x="534979" y="583611"/>
                </a:cubicBezTo>
                <a:lnTo>
                  <a:pt x="48632" y="583611"/>
                </a:lnTo>
                <a:cubicBezTo>
                  <a:pt x="21773" y="583611"/>
                  <a:pt x="0" y="561838"/>
                  <a:pt x="0" y="534979"/>
                </a:cubicBezTo>
                <a:lnTo>
                  <a:pt x="0" y="48632"/>
                </a:lnTo>
                <a:cubicBezTo>
                  <a:pt x="0" y="21791"/>
                  <a:pt x="21791" y="0"/>
                  <a:pt x="48632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20" name="Text 18"/>
          <p:cNvSpPr/>
          <p:nvPr/>
        </p:nvSpPr>
        <p:spPr>
          <a:xfrm>
            <a:off x="8662312" y="1957529"/>
            <a:ext cx="267488" cy="389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298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2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9160718" y="1981846"/>
            <a:ext cx="3039641" cy="340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915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多类型设备统一接入与管理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8431204" y="2589774"/>
            <a:ext cx="7222187" cy="632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32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实体设备与虚拟设备远程注册，无论设备位于</a:t>
            </a:r>
            <a:pPr>
              <a:lnSpc>
                <a:spcPct val="140000"/>
              </a:lnSpc>
            </a:pPr>
            <a:r>
              <a:rPr lang="en-US" sz="1532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本地、云端或海外</a:t>
            </a:r>
            <a:pPr>
              <a:lnSpc>
                <a:spcPct val="140000"/>
              </a:lnSpc>
            </a:pPr>
            <a:r>
              <a:rPr lang="en-US" sz="1532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。提供设备代理配置、按需启停（Serverless支持），实现资源弹性与成本优化。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8431204" y="3367922"/>
            <a:ext cx="875417" cy="340440"/>
          </a:xfrm>
          <a:custGeom>
            <a:avLst/>
            <a:gdLst/>
            <a:ahLst/>
            <a:cxnLst/>
            <a:rect l="l" t="t" r="r" b="b"/>
            <a:pathLst>
              <a:path w="875417" h="340440">
                <a:moveTo>
                  <a:pt x="170220" y="0"/>
                </a:moveTo>
                <a:lnTo>
                  <a:pt x="705197" y="0"/>
                </a:lnTo>
                <a:cubicBezTo>
                  <a:pt x="799207" y="0"/>
                  <a:pt x="875417" y="76210"/>
                  <a:pt x="875417" y="170220"/>
                </a:cubicBezTo>
                <a:lnTo>
                  <a:pt x="875417" y="170220"/>
                </a:lnTo>
                <a:cubicBezTo>
                  <a:pt x="875417" y="264230"/>
                  <a:pt x="799207" y="340440"/>
                  <a:pt x="705197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8431204" y="3367922"/>
            <a:ext cx="960527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实体手机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9403889" y="3367922"/>
            <a:ext cx="705197" cy="340440"/>
          </a:xfrm>
          <a:custGeom>
            <a:avLst/>
            <a:gdLst/>
            <a:ahLst/>
            <a:cxnLst/>
            <a:rect l="l" t="t" r="r" b="b"/>
            <a:pathLst>
              <a:path w="705197" h="340440">
                <a:moveTo>
                  <a:pt x="170220" y="0"/>
                </a:moveTo>
                <a:lnTo>
                  <a:pt x="534977" y="0"/>
                </a:lnTo>
                <a:cubicBezTo>
                  <a:pt x="628987" y="0"/>
                  <a:pt x="705197" y="76210"/>
                  <a:pt x="705197" y="170220"/>
                </a:cubicBezTo>
                <a:lnTo>
                  <a:pt x="705197" y="170220"/>
                </a:lnTo>
                <a:cubicBezTo>
                  <a:pt x="705197" y="264230"/>
                  <a:pt x="628987" y="340440"/>
                  <a:pt x="534977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9403889" y="3367922"/>
            <a:ext cx="790307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云手机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10206355" y="3367922"/>
            <a:ext cx="1045636" cy="340440"/>
          </a:xfrm>
          <a:custGeom>
            <a:avLst/>
            <a:gdLst/>
            <a:ahLst/>
            <a:cxnLst/>
            <a:rect l="l" t="t" r="r" b="b"/>
            <a:pathLst>
              <a:path w="1045636" h="340440">
                <a:moveTo>
                  <a:pt x="170220" y="0"/>
                </a:moveTo>
                <a:lnTo>
                  <a:pt x="875417" y="0"/>
                </a:lnTo>
                <a:cubicBezTo>
                  <a:pt x="969426" y="0"/>
                  <a:pt x="1045636" y="76210"/>
                  <a:pt x="1045636" y="170220"/>
                </a:cubicBezTo>
                <a:lnTo>
                  <a:pt x="1045636" y="170220"/>
                </a:lnTo>
                <a:cubicBezTo>
                  <a:pt x="1045636" y="264230"/>
                  <a:pt x="969426" y="340440"/>
                  <a:pt x="875417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10206355" y="3367922"/>
            <a:ext cx="1130746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虚拟浏览器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11349260" y="3367922"/>
            <a:ext cx="997002" cy="340440"/>
          </a:xfrm>
          <a:custGeom>
            <a:avLst/>
            <a:gdLst/>
            <a:ahLst/>
            <a:cxnLst/>
            <a:rect l="l" t="t" r="r" b="b"/>
            <a:pathLst>
              <a:path w="997002" h="340440">
                <a:moveTo>
                  <a:pt x="170220" y="0"/>
                </a:moveTo>
                <a:lnTo>
                  <a:pt x="826782" y="0"/>
                </a:lnTo>
                <a:cubicBezTo>
                  <a:pt x="920792" y="0"/>
                  <a:pt x="997002" y="76210"/>
                  <a:pt x="997002" y="170220"/>
                </a:cubicBezTo>
                <a:lnTo>
                  <a:pt x="997002" y="170220"/>
                </a:lnTo>
                <a:cubicBezTo>
                  <a:pt x="997002" y="264230"/>
                  <a:pt x="920792" y="340440"/>
                  <a:pt x="826782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11349260" y="3367922"/>
            <a:ext cx="1082112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Serverless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492422" y="4115674"/>
            <a:ext cx="7526151" cy="2249334"/>
          </a:xfrm>
          <a:custGeom>
            <a:avLst/>
            <a:gdLst/>
            <a:ahLst/>
            <a:cxnLst/>
            <a:rect l="l" t="t" r="r" b="b"/>
            <a:pathLst>
              <a:path w="7526151" h="2249334">
                <a:moveTo>
                  <a:pt x="48631" y="0"/>
                </a:moveTo>
                <a:lnTo>
                  <a:pt x="7477520" y="0"/>
                </a:lnTo>
                <a:cubicBezTo>
                  <a:pt x="7504378" y="0"/>
                  <a:pt x="7526151" y="21773"/>
                  <a:pt x="7526151" y="48631"/>
                </a:cubicBezTo>
                <a:lnTo>
                  <a:pt x="7526151" y="2200704"/>
                </a:lnTo>
                <a:cubicBezTo>
                  <a:pt x="7526151" y="2227562"/>
                  <a:pt x="7504378" y="2249334"/>
                  <a:pt x="7477520" y="2249334"/>
                </a:cubicBezTo>
                <a:lnTo>
                  <a:pt x="48631" y="2249334"/>
                </a:lnTo>
                <a:cubicBezTo>
                  <a:pt x="21773" y="2249334"/>
                  <a:pt x="0" y="2227562"/>
                  <a:pt x="0" y="2200704"/>
                </a:cubicBezTo>
                <a:lnTo>
                  <a:pt x="0" y="48631"/>
                </a:lnTo>
                <a:cubicBezTo>
                  <a:pt x="0" y="21791"/>
                  <a:pt x="21791" y="0"/>
                  <a:pt x="48631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693038" y="4316290"/>
            <a:ext cx="583611" cy="583611"/>
          </a:xfrm>
          <a:custGeom>
            <a:avLst/>
            <a:gdLst/>
            <a:ahLst/>
            <a:cxnLst/>
            <a:rect l="l" t="t" r="r" b="b"/>
            <a:pathLst>
              <a:path w="583611" h="583611">
                <a:moveTo>
                  <a:pt x="48632" y="0"/>
                </a:moveTo>
                <a:lnTo>
                  <a:pt x="534979" y="0"/>
                </a:lnTo>
                <a:cubicBezTo>
                  <a:pt x="561838" y="0"/>
                  <a:pt x="583611" y="21773"/>
                  <a:pt x="583611" y="48632"/>
                </a:cubicBezTo>
                <a:lnTo>
                  <a:pt x="583611" y="534979"/>
                </a:lnTo>
                <a:cubicBezTo>
                  <a:pt x="583611" y="561838"/>
                  <a:pt x="561838" y="583611"/>
                  <a:pt x="534979" y="583611"/>
                </a:cubicBezTo>
                <a:lnTo>
                  <a:pt x="48632" y="583611"/>
                </a:lnTo>
                <a:cubicBezTo>
                  <a:pt x="21773" y="583611"/>
                  <a:pt x="0" y="561838"/>
                  <a:pt x="0" y="534979"/>
                </a:cubicBezTo>
                <a:lnTo>
                  <a:pt x="0" y="48632"/>
                </a:lnTo>
                <a:cubicBezTo>
                  <a:pt x="0" y="21791"/>
                  <a:pt x="21791" y="0"/>
                  <a:pt x="48632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33" name="Text 31"/>
          <p:cNvSpPr/>
          <p:nvPr/>
        </p:nvSpPr>
        <p:spPr>
          <a:xfrm>
            <a:off x="921771" y="4413559"/>
            <a:ext cx="267488" cy="389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298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3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422552" y="4437876"/>
            <a:ext cx="2042639" cy="340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915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AI驱动自动化操作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93038" y="5045804"/>
            <a:ext cx="7222187" cy="632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32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通过</a:t>
            </a:r>
            <a:pPr>
              <a:lnSpc>
                <a:spcPct val="140000"/>
              </a:lnSpc>
            </a:pPr>
            <a:r>
              <a:rPr lang="en-US" sz="1532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 Agent与MCP协议</a:t>
            </a:r>
            <a:pPr>
              <a:lnSpc>
                <a:spcPct val="140000"/>
              </a:lnSpc>
            </a:pPr>
            <a:r>
              <a:rPr lang="en-US" sz="1532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支持自然语言指令操作设备，实现自动化任务执行。内置增强型流程引擎，支持文件传输、数据爬取、应用操控等RPA式任务编排。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93038" y="5823952"/>
            <a:ext cx="875417" cy="340440"/>
          </a:xfrm>
          <a:custGeom>
            <a:avLst/>
            <a:gdLst/>
            <a:ahLst/>
            <a:cxnLst/>
            <a:rect l="l" t="t" r="r" b="b"/>
            <a:pathLst>
              <a:path w="875417" h="340440">
                <a:moveTo>
                  <a:pt x="170220" y="0"/>
                </a:moveTo>
                <a:lnTo>
                  <a:pt x="705197" y="0"/>
                </a:lnTo>
                <a:cubicBezTo>
                  <a:pt x="799207" y="0"/>
                  <a:pt x="875417" y="76210"/>
                  <a:pt x="875417" y="170220"/>
                </a:cubicBezTo>
                <a:lnTo>
                  <a:pt x="875417" y="170220"/>
                </a:lnTo>
                <a:cubicBezTo>
                  <a:pt x="875417" y="264230"/>
                  <a:pt x="799207" y="340440"/>
                  <a:pt x="705197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693038" y="5823952"/>
            <a:ext cx="960527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自然语言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1665723" y="5823952"/>
            <a:ext cx="863258" cy="340440"/>
          </a:xfrm>
          <a:custGeom>
            <a:avLst/>
            <a:gdLst/>
            <a:ahLst/>
            <a:cxnLst/>
            <a:rect l="l" t="t" r="r" b="b"/>
            <a:pathLst>
              <a:path w="863258" h="340440">
                <a:moveTo>
                  <a:pt x="170220" y="0"/>
                </a:moveTo>
                <a:lnTo>
                  <a:pt x="693038" y="0"/>
                </a:lnTo>
                <a:cubicBezTo>
                  <a:pt x="787048" y="0"/>
                  <a:pt x="863258" y="76210"/>
                  <a:pt x="863258" y="170220"/>
                </a:cubicBezTo>
                <a:lnTo>
                  <a:pt x="863258" y="170220"/>
                </a:lnTo>
                <a:cubicBezTo>
                  <a:pt x="863258" y="264230"/>
                  <a:pt x="787048" y="340440"/>
                  <a:pt x="693038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1665723" y="5823952"/>
            <a:ext cx="948368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RPA引擎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2622260" y="5823952"/>
            <a:ext cx="911892" cy="340440"/>
          </a:xfrm>
          <a:custGeom>
            <a:avLst/>
            <a:gdLst/>
            <a:ahLst/>
            <a:cxnLst/>
            <a:rect l="l" t="t" r="r" b="b"/>
            <a:pathLst>
              <a:path w="911892" h="340440">
                <a:moveTo>
                  <a:pt x="170220" y="0"/>
                </a:moveTo>
                <a:lnTo>
                  <a:pt x="741672" y="0"/>
                </a:lnTo>
                <a:cubicBezTo>
                  <a:pt x="835682" y="0"/>
                  <a:pt x="911892" y="76210"/>
                  <a:pt x="911892" y="170220"/>
                </a:cubicBezTo>
                <a:lnTo>
                  <a:pt x="911892" y="170220"/>
                </a:lnTo>
                <a:cubicBezTo>
                  <a:pt x="911892" y="264230"/>
                  <a:pt x="835682" y="340440"/>
                  <a:pt x="741672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2622260" y="5823952"/>
            <a:ext cx="997002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MCP协议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230588" y="4115674"/>
            <a:ext cx="7526151" cy="2249334"/>
          </a:xfrm>
          <a:custGeom>
            <a:avLst/>
            <a:gdLst/>
            <a:ahLst/>
            <a:cxnLst/>
            <a:rect l="l" t="t" r="r" b="b"/>
            <a:pathLst>
              <a:path w="7526151" h="2249334">
                <a:moveTo>
                  <a:pt x="48631" y="0"/>
                </a:moveTo>
                <a:lnTo>
                  <a:pt x="7477520" y="0"/>
                </a:lnTo>
                <a:cubicBezTo>
                  <a:pt x="7504378" y="0"/>
                  <a:pt x="7526151" y="21773"/>
                  <a:pt x="7526151" y="48631"/>
                </a:cubicBezTo>
                <a:lnTo>
                  <a:pt x="7526151" y="2200704"/>
                </a:lnTo>
                <a:cubicBezTo>
                  <a:pt x="7526151" y="2227562"/>
                  <a:pt x="7504378" y="2249334"/>
                  <a:pt x="7477520" y="2249334"/>
                </a:cubicBezTo>
                <a:lnTo>
                  <a:pt x="48631" y="2249334"/>
                </a:lnTo>
                <a:cubicBezTo>
                  <a:pt x="21773" y="2249334"/>
                  <a:pt x="0" y="2227562"/>
                  <a:pt x="0" y="2200704"/>
                </a:cubicBezTo>
                <a:lnTo>
                  <a:pt x="0" y="48631"/>
                </a:lnTo>
                <a:cubicBezTo>
                  <a:pt x="0" y="21791"/>
                  <a:pt x="21791" y="0"/>
                  <a:pt x="48631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8431204" y="4316290"/>
            <a:ext cx="583611" cy="583611"/>
          </a:xfrm>
          <a:custGeom>
            <a:avLst/>
            <a:gdLst/>
            <a:ahLst/>
            <a:cxnLst/>
            <a:rect l="l" t="t" r="r" b="b"/>
            <a:pathLst>
              <a:path w="583611" h="583611">
                <a:moveTo>
                  <a:pt x="48632" y="0"/>
                </a:moveTo>
                <a:lnTo>
                  <a:pt x="534979" y="0"/>
                </a:lnTo>
                <a:cubicBezTo>
                  <a:pt x="561838" y="0"/>
                  <a:pt x="583611" y="21773"/>
                  <a:pt x="583611" y="48632"/>
                </a:cubicBezTo>
                <a:lnTo>
                  <a:pt x="583611" y="534979"/>
                </a:lnTo>
                <a:cubicBezTo>
                  <a:pt x="583611" y="561838"/>
                  <a:pt x="561838" y="583611"/>
                  <a:pt x="534979" y="583611"/>
                </a:cubicBezTo>
                <a:lnTo>
                  <a:pt x="48632" y="583611"/>
                </a:lnTo>
                <a:cubicBezTo>
                  <a:pt x="21773" y="583611"/>
                  <a:pt x="0" y="561838"/>
                  <a:pt x="0" y="534979"/>
                </a:cubicBezTo>
                <a:lnTo>
                  <a:pt x="0" y="48632"/>
                </a:lnTo>
                <a:cubicBezTo>
                  <a:pt x="0" y="21791"/>
                  <a:pt x="21791" y="0"/>
                  <a:pt x="48632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44" name="Text 42"/>
          <p:cNvSpPr/>
          <p:nvPr/>
        </p:nvSpPr>
        <p:spPr>
          <a:xfrm>
            <a:off x="8658227" y="4413559"/>
            <a:ext cx="279647" cy="389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298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4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9160718" y="4437876"/>
            <a:ext cx="2188542" cy="340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915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持久化Session管理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8431204" y="5045804"/>
            <a:ext cx="7222187" cy="632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32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设备级Session长期保持，支持</a:t>
            </a:r>
            <a:pPr>
              <a:lnSpc>
                <a:spcPct val="140000"/>
              </a:lnSpc>
            </a:pPr>
            <a:r>
              <a:rPr lang="en-US" sz="1532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VNC实时查看与操作</a:t>
            </a:r>
            <a:pPr>
              <a:lnSpc>
                <a:spcPct val="140000"/>
              </a:lnSpc>
            </a:pPr>
            <a:r>
              <a:rPr lang="en-US" sz="1532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。自动记录用户登录状态，实现跨会话身份延续，提升操作连贯性。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8431204" y="5823952"/>
            <a:ext cx="1130746" cy="340440"/>
          </a:xfrm>
          <a:custGeom>
            <a:avLst/>
            <a:gdLst/>
            <a:ahLst/>
            <a:cxnLst/>
            <a:rect l="l" t="t" r="r" b="b"/>
            <a:pathLst>
              <a:path w="1130746" h="340440">
                <a:moveTo>
                  <a:pt x="170220" y="0"/>
                </a:moveTo>
                <a:lnTo>
                  <a:pt x="960527" y="0"/>
                </a:lnTo>
                <a:cubicBezTo>
                  <a:pt x="1054536" y="0"/>
                  <a:pt x="1130746" y="76210"/>
                  <a:pt x="1130746" y="170220"/>
                </a:cubicBezTo>
                <a:lnTo>
                  <a:pt x="1130746" y="170220"/>
                </a:lnTo>
                <a:cubicBezTo>
                  <a:pt x="1130746" y="264230"/>
                  <a:pt x="1054536" y="340440"/>
                  <a:pt x="960527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8431204" y="5823952"/>
            <a:ext cx="1215856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Session保持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9658269" y="5823952"/>
            <a:ext cx="887575" cy="340440"/>
          </a:xfrm>
          <a:custGeom>
            <a:avLst/>
            <a:gdLst/>
            <a:ahLst/>
            <a:cxnLst/>
            <a:rect l="l" t="t" r="r" b="b"/>
            <a:pathLst>
              <a:path w="887575" h="340440">
                <a:moveTo>
                  <a:pt x="170220" y="0"/>
                </a:moveTo>
                <a:lnTo>
                  <a:pt x="717355" y="0"/>
                </a:lnTo>
                <a:cubicBezTo>
                  <a:pt x="811365" y="0"/>
                  <a:pt x="887575" y="76210"/>
                  <a:pt x="887575" y="170220"/>
                </a:cubicBezTo>
                <a:lnTo>
                  <a:pt x="887575" y="170220"/>
                </a:lnTo>
                <a:cubicBezTo>
                  <a:pt x="887575" y="264230"/>
                  <a:pt x="811365" y="340440"/>
                  <a:pt x="717355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50" name="Text 48"/>
          <p:cNvSpPr/>
          <p:nvPr/>
        </p:nvSpPr>
        <p:spPr>
          <a:xfrm>
            <a:off x="9658269" y="5823952"/>
            <a:ext cx="972685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VNC控制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10645298" y="5823952"/>
            <a:ext cx="875417" cy="340440"/>
          </a:xfrm>
          <a:custGeom>
            <a:avLst/>
            <a:gdLst/>
            <a:ahLst/>
            <a:cxnLst/>
            <a:rect l="l" t="t" r="r" b="b"/>
            <a:pathLst>
              <a:path w="875417" h="340440">
                <a:moveTo>
                  <a:pt x="170220" y="0"/>
                </a:moveTo>
                <a:lnTo>
                  <a:pt x="705197" y="0"/>
                </a:lnTo>
                <a:cubicBezTo>
                  <a:pt x="799207" y="0"/>
                  <a:pt x="875417" y="76210"/>
                  <a:pt x="875417" y="170220"/>
                </a:cubicBezTo>
                <a:lnTo>
                  <a:pt x="875417" y="170220"/>
                </a:lnTo>
                <a:cubicBezTo>
                  <a:pt x="875417" y="264230"/>
                  <a:pt x="799207" y="340440"/>
                  <a:pt x="705197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10645298" y="5823952"/>
            <a:ext cx="960527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身份延续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492422" y="6571704"/>
            <a:ext cx="15271156" cy="2249334"/>
          </a:xfrm>
          <a:custGeom>
            <a:avLst/>
            <a:gdLst/>
            <a:ahLst/>
            <a:cxnLst/>
            <a:rect l="l" t="t" r="r" b="b"/>
            <a:pathLst>
              <a:path w="15271156" h="2249334">
                <a:moveTo>
                  <a:pt x="48631" y="0"/>
                </a:moveTo>
                <a:lnTo>
                  <a:pt x="15222526" y="0"/>
                </a:lnTo>
                <a:cubicBezTo>
                  <a:pt x="15249384" y="0"/>
                  <a:pt x="15271156" y="21773"/>
                  <a:pt x="15271156" y="48631"/>
                </a:cubicBezTo>
                <a:lnTo>
                  <a:pt x="15271156" y="2200704"/>
                </a:lnTo>
                <a:cubicBezTo>
                  <a:pt x="15271156" y="2227562"/>
                  <a:pt x="15249384" y="2249334"/>
                  <a:pt x="15222526" y="2249334"/>
                </a:cubicBezTo>
                <a:lnTo>
                  <a:pt x="48631" y="2249334"/>
                </a:lnTo>
                <a:cubicBezTo>
                  <a:pt x="21773" y="2249334"/>
                  <a:pt x="0" y="2227562"/>
                  <a:pt x="0" y="2200704"/>
                </a:cubicBezTo>
                <a:lnTo>
                  <a:pt x="0" y="48631"/>
                </a:lnTo>
                <a:cubicBezTo>
                  <a:pt x="0" y="21791"/>
                  <a:pt x="21791" y="0"/>
                  <a:pt x="48631" y="0"/>
                </a:cubicBezTo>
                <a:close/>
              </a:path>
            </a:pathLst>
          </a:custGeom>
          <a:solidFill>
            <a:srgbClr val="3C8082">
              <a:alpha val="5098"/>
            </a:srgbClr>
          </a:solidFill>
          <a:ln w="12700">
            <a:solidFill>
              <a:srgbClr val="3C8082">
                <a:alpha val="20000"/>
              </a:srgbClr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693038" y="6772320"/>
            <a:ext cx="583611" cy="583611"/>
          </a:xfrm>
          <a:custGeom>
            <a:avLst/>
            <a:gdLst/>
            <a:ahLst/>
            <a:cxnLst/>
            <a:rect l="l" t="t" r="r" b="b"/>
            <a:pathLst>
              <a:path w="583611" h="583611">
                <a:moveTo>
                  <a:pt x="48632" y="0"/>
                </a:moveTo>
                <a:lnTo>
                  <a:pt x="534979" y="0"/>
                </a:lnTo>
                <a:cubicBezTo>
                  <a:pt x="561838" y="0"/>
                  <a:pt x="583611" y="21773"/>
                  <a:pt x="583611" y="48632"/>
                </a:cubicBezTo>
                <a:lnTo>
                  <a:pt x="583611" y="534979"/>
                </a:lnTo>
                <a:cubicBezTo>
                  <a:pt x="583611" y="561838"/>
                  <a:pt x="561838" y="583611"/>
                  <a:pt x="534979" y="583611"/>
                </a:cubicBezTo>
                <a:lnTo>
                  <a:pt x="48632" y="583611"/>
                </a:lnTo>
                <a:cubicBezTo>
                  <a:pt x="21773" y="583611"/>
                  <a:pt x="0" y="561838"/>
                  <a:pt x="0" y="534979"/>
                </a:cubicBezTo>
                <a:lnTo>
                  <a:pt x="0" y="48632"/>
                </a:lnTo>
                <a:cubicBezTo>
                  <a:pt x="0" y="21791"/>
                  <a:pt x="21791" y="0"/>
                  <a:pt x="48632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55" name="Text 53"/>
          <p:cNvSpPr/>
          <p:nvPr/>
        </p:nvSpPr>
        <p:spPr>
          <a:xfrm>
            <a:off x="921771" y="6869589"/>
            <a:ext cx="267488" cy="389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298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5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1422552" y="6893906"/>
            <a:ext cx="2553298" cy="340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915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开放集成与多设备协同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693038" y="7501834"/>
            <a:ext cx="7428883" cy="632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32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通过</a:t>
            </a:r>
            <a:pPr>
              <a:lnSpc>
                <a:spcPct val="140000"/>
              </a:lnSpc>
            </a:pPr>
            <a:r>
              <a:rPr lang="en-US" sz="1532" b="1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MCP协议</a:t>
            </a:r>
            <a:pPr>
              <a:lnSpc>
                <a:spcPct val="140000"/>
              </a:lnSpc>
            </a:pPr>
            <a:r>
              <a:rPr lang="en-US" sz="1532" dirty="0">
                <a:solidFill>
                  <a:srgbClr val="E8E8E8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将设备能力接入第三方工具，支持同时调度与管理上百台设备。对标Browserless、阿里云无影等产品，在自动化与设备支持维度进一步扩展。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693038" y="8279982"/>
            <a:ext cx="911892" cy="340440"/>
          </a:xfrm>
          <a:custGeom>
            <a:avLst/>
            <a:gdLst/>
            <a:ahLst/>
            <a:cxnLst/>
            <a:rect l="l" t="t" r="r" b="b"/>
            <a:pathLst>
              <a:path w="911892" h="340440">
                <a:moveTo>
                  <a:pt x="170220" y="0"/>
                </a:moveTo>
                <a:lnTo>
                  <a:pt x="741672" y="0"/>
                </a:lnTo>
                <a:cubicBezTo>
                  <a:pt x="835682" y="0"/>
                  <a:pt x="911892" y="76210"/>
                  <a:pt x="911892" y="170220"/>
                </a:cubicBezTo>
                <a:lnTo>
                  <a:pt x="911892" y="170220"/>
                </a:lnTo>
                <a:cubicBezTo>
                  <a:pt x="911892" y="264230"/>
                  <a:pt x="835682" y="340440"/>
                  <a:pt x="741672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59" name="Text 57"/>
          <p:cNvSpPr/>
          <p:nvPr/>
        </p:nvSpPr>
        <p:spPr>
          <a:xfrm>
            <a:off x="693038" y="8279982"/>
            <a:ext cx="997002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MCP开放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1697639" y="8279982"/>
            <a:ext cx="875417" cy="340440"/>
          </a:xfrm>
          <a:custGeom>
            <a:avLst/>
            <a:gdLst/>
            <a:ahLst/>
            <a:cxnLst/>
            <a:rect l="l" t="t" r="r" b="b"/>
            <a:pathLst>
              <a:path w="875417" h="340440">
                <a:moveTo>
                  <a:pt x="170220" y="0"/>
                </a:moveTo>
                <a:lnTo>
                  <a:pt x="705197" y="0"/>
                </a:lnTo>
                <a:cubicBezTo>
                  <a:pt x="799207" y="0"/>
                  <a:pt x="875417" y="76210"/>
                  <a:pt x="875417" y="170220"/>
                </a:cubicBezTo>
                <a:lnTo>
                  <a:pt x="875417" y="170220"/>
                </a:lnTo>
                <a:cubicBezTo>
                  <a:pt x="875417" y="264230"/>
                  <a:pt x="799207" y="340440"/>
                  <a:pt x="705197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61" name="Text 59"/>
          <p:cNvSpPr/>
          <p:nvPr/>
        </p:nvSpPr>
        <p:spPr>
          <a:xfrm>
            <a:off x="1697639" y="8279982"/>
            <a:ext cx="960527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百台并发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2670325" y="8279982"/>
            <a:ext cx="790307" cy="340440"/>
          </a:xfrm>
          <a:custGeom>
            <a:avLst/>
            <a:gdLst/>
            <a:ahLst/>
            <a:cxnLst/>
            <a:rect l="l" t="t" r="r" b="b"/>
            <a:pathLst>
              <a:path w="790307" h="340440">
                <a:moveTo>
                  <a:pt x="170220" y="0"/>
                </a:moveTo>
                <a:lnTo>
                  <a:pt x="620087" y="0"/>
                </a:lnTo>
                <a:cubicBezTo>
                  <a:pt x="714097" y="0"/>
                  <a:pt x="790307" y="76210"/>
                  <a:pt x="790307" y="170220"/>
                </a:cubicBezTo>
                <a:lnTo>
                  <a:pt x="790307" y="170220"/>
                </a:lnTo>
                <a:cubicBezTo>
                  <a:pt x="790307" y="264230"/>
                  <a:pt x="714097" y="340440"/>
                  <a:pt x="620087" y="340440"/>
                </a:cubicBezTo>
                <a:lnTo>
                  <a:pt x="170220" y="340440"/>
                </a:lnTo>
                <a:cubicBezTo>
                  <a:pt x="76210" y="340440"/>
                  <a:pt x="0" y="264230"/>
                  <a:pt x="0" y="170220"/>
                </a:cubicBezTo>
                <a:lnTo>
                  <a:pt x="0" y="170220"/>
                </a:lnTo>
                <a:cubicBezTo>
                  <a:pt x="0" y="76210"/>
                  <a:pt x="76210" y="0"/>
                  <a:pt x="170220" y="0"/>
                </a:cubicBezTo>
                <a:close/>
              </a:path>
            </a:pathLst>
          </a:custGeom>
          <a:solidFill>
            <a:srgbClr val="3C8082">
              <a:alpha val="20000"/>
            </a:srgbClr>
          </a:solidFill>
          <a:ln/>
        </p:spPr>
      </p:sp>
      <p:sp>
        <p:nvSpPr>
          <p:cNvPr id="63" name="Text 61"/>
          <p:cNvSpPr/>
          <p:nvPr/>
        </p:nvSpPr>
        <p:spPr>
          <a:xfrm>
            <a:off x="2670325" y="8279982"/>
            <a:ext cx="875417" cy="340440"/>
          </a:xfrm>
          <a:prstGeom prst="rect">
            <a:avLst/>
          </a:prstGeom>
          <a:noFill/>
          <a:ln/>
        </p:spPr>
        <p:txBody>
          <a:bodyPr wrap="square" lIns="97269" tIns="48634" rIns="97269" bIns="48634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API集成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8230588" y="7507913"/>
            <a:ext cx="7319455" cy="1106429"/>
          </a:xfrm>
          <a:custGeom>
            <a:avLst/>
            <a:gdLst/>
            <a:ahLst/>
            <a:cxnLst/>
            <a:rect l="l" t="t" r="r" b="b"/>
            <a:pathLst>
              <a:path w="7319455" h="1106429">
                <a:moveTo>
                  <a:pt x="48639" y="0"/>
                </a:moveTo>
                <a:lnTo>
                  <a:pt x="7270817" y="0"/>
                </a:lnTo>
                <a:cubicBezTo>
                  <a:pt x="7297679" y="0"/>
                  <a:pt x="7319455" y="21776"/>
                  <a:pt x="7319455" y="48639"/>
                </a:cubicBezTo>
                <a:lnTo>
                  <a:pt x="7319455" y="1057791"/>
                </a:lnTo>
                <a:cubicBezTo>
                  <a:pt x="7319455" y="1084653"/>
                  <a:pt x="7297679" y="1106429"/>
                  <a:pt x="7270817" y="1106429"/>
                </a:cubicBezTo>
                <a:lnTo>
                  <a:pt x="48639" y="1106429"/>
                </a:lnTo>
                <a:cubicBezTo>
                  <a:pt x="21794" y="1106429"/>
                  <a:pt x="0" y="1084635"/>
                  <a:pt x="0" y="1057791"/>
                </a:cubicBezTo>
                <a:lnTo>
                  <a:pt x="0" y="48639"/>
                </a:lnTo>
                <a:cubicBezTo>
                  <a:pt x="0" y="21794"/>
                  <a:pt x="21794" y="0"/>
                  <a:pt x="48639" y="0"/>
                </a:cubicBezTo>
                <a:close/>
              </a:path>
            </a:pathLst>
          </a:custGeom>
          <a:solidFill>
            <a:srgbClr val="3C8082">
              <a:alpha val="10196"/>
            </a:srgbClr>
          </a:solidFill>
          <a:ln w="12700">
            <a:solidFill>
              <a:srgbClr val="98C9A3">
                <a:alpha val="30196"/>
              </a:srgbClr>
            </a:solidFill>
            <a:prstDash val="solid"/>
          </a:ln>
        </p:spPr>
      </p:sp>
      <p:sp>
        <p:nvSpPr>
          <p:cNvPr id="65" name="Shape 63"/>
          <p:cNvSpPr/>
          <p:nvPr/>
        </p:nvSpPr>
        <p:spPr>
          <a:xfrm>
            <a:off x="8419046" y="7915225"/>
            <a:ext cx="291806" cy="291806"/>
          </a:xfrm>
          <a:custGeom>
            <a:avLst/>
            <a:gdLst/>
            <a:ahLst/>
            <a:cxnLst/>
            <a:rect l="l" t="t" r="r" b="b"/>
            <a:pathLst>
              <a:path w="291806" h="291806">
                <a:moveTo>
                  <a:pt x="37559" y="130230"/>
                </a:moveTo>
                <a:cubicBezTo>
                  <a:pt x="45139" y="77226"/>
                  <a:pt x="90790" y="36476"/>
                  <a:pt x="145903" y="36476"/>
                </a:cubicBezTo>
                <a:cubicBezTo>
                  <a:pt x="176109" y="36476"/>
                  <a:pt x="203466" y="48729"/>
                  <a:pt x="223300" y="68506"/>
                </a:cubicBezTo>
                <a:cubicBezTo>
                  <a:pt x="223414" y="68620"/>
                  <a:pt x="223528" y="68734"/>
                  <a:pt x="223642" y="68848"/>
                </a:cubicBezTo>
                <a:lnTo>
                  <a:pt x="227973" y="72951"/>
                </a:lnTo>
                <a:lnTo>
                  <a:pt x="200673" y="72951"/>
                </a:lnTo>
                <a:cubicBezTo>
                  <a:pt x="190585" y="72951"/>
                  <a:pt x="182435" y="81101"/>
                  <a:pt x="182435" y="91189"/>
                </a:cubicBezTo>
                <a:cubicBezTo>
                  <a:pt x="182435" y="101277"/>
                  <a:pt x="190585" y="109427"/>
                  <a:pt x="200673" y="109427"/>
                </a:cubicBezTo>
                <a:lnTo>
                  <a:pt x="273625" y="109427"/>
                </a:lnTo>
                <a:cubicBezTo>
                  <a:pt x="283712" y="109427"/>
                  <a:pt x="291863" y="101277"/>
                  <a:pt x="291863" y="91189"/>
                </a:cubicBezTo>
                <a:lnTo>
                  <a:pt x="291863" y="18238"/>
                </a:lnTo>
                <a:cubicBezTo>
                  <a:pt x="291863" y="8150"/>
                  <a:pt x="283712" y="0"/>
                  <a:pt x="273625" y="0"/>
                </a:cubicBezTo>
                <a:cubicBezTo>
                  <a:pt x="263537" y="0"/>
                  <a:pt x="255387" y="8150"/>
                  <a:pt x="255387" y="18238"/>
                </a:cubicBezTo>
                <a:lnTo>
                  <a:pt x="255387" y="48672"/>
                </a:lnTo>
                <a:lnTo>
                  <a:pt x="248947" y="42574"/>
                </a:lnTo>
                <a:cubicBezTo>
                  <a:pt x="222559" y="16300"/>
                  <a:pt x="186083" y="0"/>
                  <a:pt x="145903" y="0"/>
                </a:cubicBezTo>
                <a:cubicBezTo>
                  <a:pt x="72381" y="0"/>
                  <a:pt x="11570" y="54372"/>
                  <a:pt x="1482" y="125100"/>
                </a:cubicBezTo>
                <a:cubicBezTo>
                  <a:pt x="57" y="135074"/>
                  <a:pt x="6953" y="144307"/>
                  <a:pt x="16927" y="145732"/>
                </a:cubicBezTo>
                <a:cubicBezTo>
                  <a:pt x="26901" y="147157"/>
                  <a:pt x="36134" y="140203"/>
                  <a:pt x="37559" y="130287"/>
                </a:cubicBezTo>
                <a:close/>
                <a:moveTo>
                  <a:pt x="290324" y="166705"/>
                </a:moveTo>
                <a:cubicBezTo>
                  <a:pt x="291749" y="156731"/>
                  <a:pt x="284795" y="147499"/>
                  <a:pt x="274879" y="146074"/>
                </a:cubicBezTo>
                <a:cubicBezTo>
                  <a:pt x="264962" y="144649"/>
                  <a:pt x="255672" y="151602"/>
                  <a:pt x="254247" y="161519"/>
                </a:cubicBezTo>
                <a:cubicBezTo>
                  <a:pt x="246667" y="214523"/>
                  <a:pt x="201015" y="255273"/>
                  <a:pt x="145903" y="255273"/>
                </a:cubicBezTo>
                <a:cubicBezTo>
                  <a:pt x="115696" y="255273"/>
                  <a:pt x="88340" y="243019"/>
                  <a:pt x="68506" y="223243"/>
                </a:cubicBezTo>
                <a:cubicBezTo>
                  <a:pt x="68392" y="223129"/>
                  <a:pt x="68278" y="223015"/>
                  <a:pt x="68164" y="222901"/>
                </a:cubicBezTo>
                <a:lnTo>
                  <a:pt x="63832" y="218797"/>
                </a:lnTo>
                <a:lnTo>
                  <a:pt x="91132" y="218797"/>
                </a:lnTo>
                <a:cubicBezTo>
                  <a:pt x="101220" y="218797"/>
                  <a:pt x="109370" y="210647"/>
                  <a:pt x="109370" y="200559"/>
                </a:cubicBezTo>
                <a:cubicBezTo>
                  <a:pt x="109370" y="190472"/>
                  <a:pt x="101220" y="182321"/>
                  <a:pt x="91132" y="182321"/>
                </a:cubicBezTo>
                <a:lnTo>
                  <a:pt x="18238" y="182378"/>
                </a:lnTo>
                <a:cubicBezTo>
                  <a:pt x="13393" y="182378"/>
                  <a:pt x="8720" y="184316"/>
                  <a:pt x="5300" y="187793"/>
                </a:cubicBezTo>
                <a:cubicBezTo>
                  <a:pt x="1881" y="191269"/>
                  <a:pt x="-57" y="195886"/>
                  <a:pt x="0" y="200787"/>
                </a:cubicBezTo>
                <a:lnTo>
                  <a:pt x="570" y="273169"/>
                </a:lnTo>
                <a:cubicBezTo>
                  <a:pt x="627" y="283257"/>
                  <a:pt x="8891" y="291350"/>
                  <a:pt x="18979" y="291236"/>
                </a:cubicBezTo>
                <a:cubicBezTo>
                  <a:pt x="29067" y="291122"/>
                  <a:pt x="37160" y="282915"/>
                  <a:pt x="37046" y="272827"/>
                </a:cubicBezTo>
                <a:lnTo>
                  <a:pt x="36818" y="243475"/>
                </a:lnTo>
                <a:lnTo>
                  <a:pt x="42916" y="249232"/>
                </a:lnTo>
                <a:cubicBezTo>
                  <a:pt x="69304" y="275505"/>
                  <a:pt x="105723" y="291806"/>
                  <a:pt x="145903" y="291806"/>
                </a:cubicBezTo>
                <a:cubicBezTo>
                  <a:pt x="219424" y="291806"/>
                  <a:pt x="280236" y="237434"/>
                  <a:pt x="290324" y="166705"/>
                </a:cubicBez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66" name="Text 64"/>
          <p:cNvSpPr/>
          <p:nvPr/>
        </p:nvSpPr>
        <p:spPr>
          <a:xfrm>
            <a:off x="8893230" y="7769322"/>
            <a:ext cx="1641406" cy="340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723" b="1" dirty="0">
                <a:solidFill>
                  <a:srgbClr val="E8E8E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设备并发能力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8893230" y="8109762"/>
            <a:ext cx="1617089" cy="2431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0" dirty="0">
                <a:solidFill>
                  <a:srgbClr val="E8E8E8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同时管理上百台设备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.pinimg.com/94e372c064949e6ae40d4ba03e6b7aecb0e61d04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14746" b="14746"/>
          <a:stretch/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3C8082">
                  <a:alpha val="5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08000" y="17145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" y="0"/>
                </a:moveTo>
                <a:lnTo>
                  <a:pt x="965200" y="0"/>
                </a:lnTo>
                <a:cubicBezTo>
                  <a:pt x="993237" y="0"/>
                  <a:pt x="1016000" y="22763"/>
                  <a:pt x="1016000" y="50800"/>
                </a:cubicBezTo>
                <a:lnTo>
                  <a:pt x="1016000" y="965200"/>
                </a:lnTo>
                <a:cubicBezTo>
                  <a:pt x="1016000" y="993237"/>
                  <a:pt x="993237" y="1016000"/>
                  <a:pt x="965200" y="1016000"/>
                </a:cubicBez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C8082"/>
          </a:solidFill>
          <a:ln/>
        </p:spPr>
      </p:sp>
      <p:sp>
        <p:nvSpPr>
          <p:cNvPr id="5" name="Text 2"/>
          <p:cNvSpPr/>
          <p:nvPr/>
        </p:nvSpPr>
        <p:spPr>
          <a:xfrm>
            <a:off x="805160" y="1968500"/>
            <a:ext cx="6477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03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828800" y="1714500"/>
            <a:ext cx="76200" cy="1016000"/>
          </a:xfrm>
          <a:custGeom>
            <a:avLst/>
            <a:gdLst/>
            <a:ahLst/>
            <a:cxnLst/>
            <a:rect l="l" t="t" r="r" b="b"/>
            <a:pathLst>
              <a:path w="76200" h="1016000">
                <a:moveTo>
                  <a:pt x="0" y="0"/>
                </a:moveTo>
                <a:lnTo>
                  <a:pt x="76200" y="0"/>
                </a:lnTo>
                <a:lnTo>
                  <a:pt x="762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7" name="Text 4"/>
          <p:cNvSpPr/>
          <p:nvPr/>
        </p:nvSpPr>
        <p:spPr>
          <a:xfrm>
            <a:off x="508000" y="3136900"/>
            <a:ext cx="47244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竞争优势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E8E8E8"/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与差异化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508000" y="5727700"/>
            <a:ext cx="44196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超越BrowserUse，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98C9A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构建全场景设备管理能力护城河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08000" y="7264400"/>
            <a:ext cx="812800" cy="25400"/>
          </a:xfrm>
          <a:custGeom>
            <a:avLst/>
            <a:gdLst/>
            <a:ahLst/>
            <a:cxnLst/>
            <a:rect l="l" t="t" r="r" b="b"/>
            <a:pathLst>
              <a:path w="812800" h="25400">
                <a:moveTo>
                  <a:pt x="0" y="0"/>
                </a:moveTo>
                <a:lnTo>
                  <a:pt x="812800" y="0"/>
                </a:lnTo>
                <a:lnTo>
                  <a:pt x="81280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98C9A3"/>
          </a:solidFill>
          <a:ln/>
        </p:spPr>
      </p:sp>
      <p:sp>
        <p:nvSpPr>
          <p:cNvPr id="10" name="Text 7"/>
          <p:cNvSpPr/>
          <p:nvPr/>
        </p:nvSpPr>
        <p:spPr>
          <a:xfrm>
            <a:off x="1524000" y="7124700"/>
            <a:ext cx="1981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spc="160" kern="0" dirty="0">
                <a:solidFill>
                  <a:srgbClr val="5F6B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CHAPTER THREE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DeviceTunnelHub 商业计划书</dc:title>
  <dc:subject>DeviceTunnelHub 商业计划书</dc:subject>
  <dc:creator>Kimi</dc:creator>
  <cp:lastModifiedBy>Kimi</cp:lastModifiedBy>
  <cp:revision>1</cp:revision>
  <dcterms:created xsi:type="dcterms:W3CDTF">2025-12-24T15:10:14Z</dcterms:created>
  <dcterms:modified xsi:type="dcterms:W3CDTF">2025-12-24T15:10:14Z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{"Label":"DeviceTunnelHub 商业计划书","ContentProducer":"001191110108MACG2KBH8F10000","ProduceID":"19b50e1c-9d52-81e1-8000-00002e715f3f","ReservedCode1":"","ContentPropagator":"001191110108MACG2KBH8F20000","PropagateID":"19b50e1c-9d52-81e1-8000-00002e715f3f","ReservedCode2":""}</vt:lpwstr>
  </property>
</Properties>
</file>